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7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9899BF-EAC2-4D8F-8FBA-A53D56FDC5D1}" v="4" dt="2020-06-16T13:55:00.6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ppal, Swati" userId="365464e5-ff76-4f3a-bc3c-8e1ab029e32d" providerId="ADAL" clId="{419899BF-EAC2-4D8F-8FBA-A53D56FDC5D1}"/>
    <pc:docChg chg="addSld modSld modMainMaster">
      <pc:chgData name="Uppal, Swati" userId="365464e5-ff76-4f3a-bc3c-8e1ab029e32d" providerId="ADAL" clId="{419899BF-EAC2-4D8F-8FBA-A53D56FDC5D1}" dt="2020-06-16T13:55:04.397" v="5" actId="1076"/>
      <pc:docMkLst>
        <pc:docMk/>
      </pc:docMkLst>
      <pc:sldChg chg="modSp">
        <pc:chgData name="Uppal, Swati" userId="365464e5-ff76-4f3a-bc3c-8e1ab029e32d" providerId="ADAL" clId="{419899BF-EAC2-4D8F-8FBA-A53D56FDC5D1}" dt="2020-06-16T13:54:38.260" v="3" actId="1076"/>
        <pc:sldMkLst>
          <pc:docMk/>
          <pc:sldMk cId="0" sldId="303"/>
        </pc:sldMkLst>
        <pc:spChg chg="mod">
          <ac:chgData name="Uppal, Swati" userId="365464e5-ff76-4f3a-bc3c-8e1ab029e32d" providerId="ADAL" clId="{419899BF-EAC2-4D8F-8FBA-A53D56FDC5D1}" dt="2020-06-16T13:54:38.260" v="3" actId="1076"/>
          <ac:spMkLst>
            <pc:docMk/>
            <pc:sldMk cId="0" sldId="303"/>
            <ac:spMk id="111619" creationId="{4751ABA5-793B-4AC9-AE66-506309EC1F72}"/>
          </ac:spMkLst>
        </pc:spChg>
      </pc:sldChg>
      <pc:sldChg chg="add">
        <pc:chgData name="Uppal, Swati" userId="365464e5-ff76-4f3a-bc3c-8e1ab029e32d" providerId="ADAL" clId="{419899BF-EAC2-4D8F-8FBA-A53D56FDC5D1}" dt="2020-06-16T13:52:37.607" v="0"/>
        <pc:sldMkLst>
          <pc:docMk/>
          <pc:sldMk cId="0" sldId="375"/>
        </pc:sldMkLst>
      </pc:sldChg>
      <pc:sldMasterChg chg="modSldLayout">
        <pc:chgData name="Uppal, Swati" userId="365464e5-ff76-4f3a-bc3c-8e1ab029e32d" providerId="ADAL" clId="{419899BF-EAC2-4D8F-8FBA-A53D56FDC5D1}" dt="2020-06-16T13:55:04.397" v="5" actId="1076"/>
        <pc:sldMasterMkLst>
          <pc:docMk/>
          <pc:sldMasterMk cId="765122883" sldId="2147483648"/>
        </pc:sldMasterMkLst>
        <pc:sldLayoutChg chg="addSp modSp">
          <pc:chgData name="Uppal, Swati" userId="365464e5-ff76-4f3a-bc3c-8e1ab029e32d" providerId="ADAL" clId="{419899BF-EAC2-4D8F-8FBA-A53D56FDC5D1}" dt="2020-06-16T13:54:23.777" v="2" actId="1076"/>
          <pc:sldLayoutMkLst>
            <pc:docMk/>
            <pc:sldMasterMk cId="765122883" sldId="2147483648"/>
            <pc:sldLayoutMk cId="333557400" sldId="2147483649"/>
          </pc:sldLayoutMkLst>
          <pc:picChg chg="add mod">
            <ac:chgData name="Uppal, Swati" userId="365464e5-ff76-4f3a-bc3c-8e1ab029e32d" providerId="ADAL" clId="{419899BF-EAC2-4D8F-8FBA-A53D56FDC5D1}" dt="2020-06-16T13:54:23.777" v="2" actId="1076"/>
            <ac:picMkLst>
              <pc:docMk/>
              <pc:sldMasterMk cId="765122883" sldId="2147483648"/>
              <pc:sldLayoutMk cId="333557400" sldId="2147483649"/>
              <ac:picMk id="8" creationId="{42A2823C-AE5C-42AD-9053-905D10EB68F8}"/>
            </ac:picMkLst>
          </pc:picChg>
        </pc:sldLayoutChg>
        <pc:sldLayoutChg chg="addSp modSp">
          <pc:chgData name="Uppal, Swati" userId="365464e5-ff76-4f3a-bc3c-8e1ab029e32d" providerId="ADAL" clId="{419899BF-EAC2-4D8F-8FBA-A53D56FDC5D1}" dt="2020-06-16T13:55:04.397" v="5" actId="1076"/>
          <pc:sldLayoutMkLst>
            <pc:docMk/>
            <pc:sldMasterMk cId="765122883" sldId="2147483648"/>
            <pc:sldLayoutMk cId="2407850076" sldId="2147483655"/>
          </pc:sldLayoutMkLst>
          <pc:picChg chg="add mod">
            <ac:chgData name="Uppal, Swati" userId="365464e5-ff76-4f3a-bc3c-8e1ab029e32d" providerId="ADAL" clId="{419899BF-EAC2-4D8F-8FBA-A53D56FDC5D1}" dt="2020-06-16T13:55:04.397" v="5" actId="1076"/>
            <ac:picMkLst>
              <pc:docMk/>
              <pc:sldMasterMk cId="765122883" sldId="2147483648"/>
              <pc:sldLayoutMk cId="2407850076" sldId="2147483655"/>
              <ac:picMk id="6" creationId="{B0641505-A40C-4495-9EC8-964AF59F55B0}"/>
            </ac:picMkLst>
          </pc:picChg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10E82-D98C-4597-ADEA-F5254FD2BD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7336A-4304-46F5-9A36-BF2AFE231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E6CEBB-FF5F-4451-A58C-5DBC02CEB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2304-04E9-4BFB-B881-98E33151FF0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5FC4AA-80CC-41B0-A073-6C2CBF765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97115E-260E-496F-9597-00805C2D1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47A-D42E-4BE4-99A7-CBAA4EF4FFD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A2823C-AE5C-42AD-9053-905D10EB68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6937" y="6391274"/>
            <a:ext cx="149542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5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83F88-B4EC-4A54-A79A-F03251B25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4932BD-E68E-4BAC-AD34-98E79F7244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FCA1FE-BDF4-4045-B5E9-84401A725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2304-04E9-4BFB-B881-98E33151FF0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9F1901-2737-405B-A5C0-F6613AFBB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4CD57-C3F4-4FD0-8CD8-40A3C9A43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47A-D42E-4BE4-99A7-CBAA4EF4F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627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209CA3-99D4-4D74-B9CD-D9847A92C1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9D244E-F062-4833-8D29-544523EFF3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95D79-5B99-4EC7-808E-E30D6E9E8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2304-04E9-4BFB-B881-98E33151FF0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957B5-C069-4E39-8EE3-230712AE4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C2BE2-9770-4827-A8B1-AFCA958BD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47A-D42E-4BE4-99A7-CBAA4EF4F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52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38540-3268-444C-B7F6-3B8D443A9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882B3-3728-4FD6-A354-B5023783F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B620B-B903-4967-928D-FA4A7D8AA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2304-04E9-4BFB-B881-98E33151FF0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D5B9C-750C-46A5-A79C-22D06856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CCBA5D-1669-4AAB-88F9-FAFD254B0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47A-D42E-4BE4-99A7-CBAA4EF4F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458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7FAF0-AA37-476F-AC9B-3699715EA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86FEF2-D80D-442E-BE87-C480DDC21A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26520-61B1-447B-A75B-0DC0E7A8C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2304-04E9-4BFB-B881-98E33151FF0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70B66B-CB9A-466B-94CA-021B15589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844CD-9A24-4573-B771-E566E1C4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47A-D42E-4BE4-99A7-CBAA4EF4F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174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38A55-A02C-4287-AA70-C0A129710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001E8-4041-4787-B41A-23F6BA6109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6FEB95-1F50-464B-8347-3A8FF25782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81FFC0-36B6-48A0-B1EB-7E2CA7709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2304-04E9-4BFB-B881-98E33151FF0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7351C3-8460-4887-9B4F-7F54B6FB6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6AFF5B-9CB7-4125-A908-52FB5E699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47A-D42E-4BE4-99A7-CBAA4EF4F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800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28505-6F71-4C8A-9824-673C44D92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011C64-CDC9-4392-AF78-B677E9505F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835850-751B-4F62-B71B-48299C3B1C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E07CE4-4467-4D9D-A0BE-3DF3CCF61E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9696D3-9B99-4F1F-8495-BF8E39C38F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CE0339-B170-4FB0-B6D2-3FC704278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2304-04E9-4BFB-B881-98E33151FF0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9D8232-8C2A-46CF-BFEC-7D4BCFE82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8F01CA-A597-4396-A9D3-B62D1F1E8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47A-D42E-4BE4-99A7-CBAA4EF4F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195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A27AE-35F4-4FAD-AE5E-D25ED70A5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CAE335-C860-4ACA-B4A9-007FF34C9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2304-04E9-4BFB-B881-98E33151FF0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4CC3A3-7EE5-40E5-8D40-FD00588F3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AD1536-596B-4A4D-862D-1949C88C5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47A-D42E-4BE4-99A7-CBAA4EF4F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099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5A7351-63EE-42E7-BE2E-644E0B31B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2304-04E9-4BFB-B881-98E33151FF0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A9499D-45E5-4C37-91DA-A7AF34B3C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B45472-7B0E-48A7-B3EF-8BEF92A63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47A-D42E-4BE4-99A7-CBAA4EF4FFD1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641505-A40C-4495-9EC8-964AF59F55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8375" y="6426200"/>
            <a:ext cx="149542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85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9B76C-56E8-4C3E-8581-863763875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F58D62-05BB-4CD5-BB32-15047C1E6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057A62-D6CA-4D5A-82CD-28CEBCF239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F7212B-BF9C-4C52-9771-019324B32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2304-04E9-4BFB-B881-98E33151FF0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78C0B7-80C6-4C2C-AF5A-9B45F7D15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0A8FD-55D7-4CCE-B573-66E716F06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47A-D42E-4BE4-99A7-CBAA4EF4F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9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37133-E134-4C85-A9B1-94E7491E9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4C9C0B-03A1-48EA-B880-52CA5AEB1A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C6D2C6-C5B0-433D-9212-2BC756D4E8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5CF111-4F5E-4CAC-9783-1A3CD4049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2304-04E9-4BFB-B881-98E33151FF0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A090E6-2DEC-4269-8755-C9928CDEB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C4059D-D971-42F4-93FF-9E2187980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47A-D42E-4BE4-99A7-CBAA4EF4F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204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957F71-2B0F-449A-AFE3-AEEBAA7E3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A247D7-AD21-4F05-81FC-000498ED7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72D26-6FB8-414D-9AA5-241B6DB05D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2304-04E9-4BFB-B881-98E33151FF0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9FD1D8-1909-4582-9E70-CE84301EAD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FB458-1226-4171-860E-500681A433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5447A-D42E-4BE4-99A7-CBAA4EF4F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22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mazon.in/Introduction-Medicinal-Chemistry-Bijoy-Kundu-ebook/dp/B0882YMV3F/ref=sr_1_1?crid=2C6NO3KVCFRWH&amp;dchild=1&amp;keywords=medicinal+chemistry+bijoy+kundu&amp;qid=1592314923&amp;sprefix=medicinal+chemistry+bijoy%2Caps%2C305&amp;sr=8-1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3">
            <a:extLst>
              <a:ext uri="{FF2B5EF4-FFF2-40B4-BE49-F238E27FC236}">
                <a16:creationId xmlns:a16="http://schemas.microsoft.com/office/drawing/2014/main" id="{B75DF22B-36B6-4EE9-A2A1-A50AE831A3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914400"/>
            <a:ext cx="71628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4000" b="1">
                <a:solidFill>
                  <a:srgbClr val="FF0000"/>
                </a:solidFill>
                <a:latin typeface="Calibri" panose="020F0502020204030204" pitchFamily="34" charset="0"/>
              </a:rPr>
              <a:t>AN </a:t>
            </a:r>
          </a:p>
          <a:p>
            <a:pPr algn="ctr" eaLnBrk="1" hangingPunct="1"/>
            <a:r>
              <a:rPr lang="en-US" altLang="en-US" sz="4000" b="1">
                <a:solidFill>
                  <a:srgbClr val="FF0000"/>
                </a:solidFill>
                <a:latin typeface="Calibri" panose="020F0502020204030204" pitchFamily="34" charset="0"/>
              </a:rPr>
              <a:t>INTRODUCTION TO        MEDICINAL  CHEMISTRY</a:t>
            </a:r>
          </a:p>
        </p:txBody>
      </p:sp>
      <p:sp>
        <p:nvSpPr>
          <p:cNvPr id="111619" name="TextBox 7">
            <a:extLst>
              <a:ext uri="{FF2B5EF4-FFF2-40B4-BE49-F238E27FC236}">
                <a16:creationId xmlns:a16="http://schemas.microsoft.com/office/drawing/2014/main" id="{4751ABA5-793B-4AC9-AE66-506309EC1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501" y="6267451"/>
            <a:ext cx="2178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latin typeface="Calibri" panose="020F0502020204030204" pitchFamily="34" charset="0"/>
              </a:rPr>
              <a:t>Dr. Bijoy Kundu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4FF12D-7D86-437A-9AE1-BEB5C60EF858}"/>
              </a:ext>
            </a:extLst>
          </p:cNvPr>
          <p:cNvSpPr/>
          <p:nvPr/>
        </p:nvSpPr>
        <p:spPr bwMode="auto">
          <a:xfrm rot="10800000">
            <a:off x="1854200" y="2768600"/>
            <a:ext cx="762000" cy="25146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1621" name="TextBox 9">
            <a:extLst>
              <a:ext uri="{FF2B5EF4-FFF2-40B4-BE49-F238E27FC236}">
                <a16:creationId xmlns:a16="http://schemas.microsoft.com/office/drawing/2014/main" id="{4853D6A3-2194-46E3-8164-0AC5C71D41D9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30300" y="3746500"/>
            <a:ext cx="2286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anose="020F0502020204030204" pitchFamily="34" charset="0"/>
              </a:rPr>
              <a:t>Wiley India</a:t>
            </a:r>
          </a:p>
        </p:txBody>
      </p:sp>
      <p:sp>
        <p:nvSpPr>
          <p:cNvPr id="111622" name="TextBox 8">
            <a:extLst>
              <a:ext uri="{FF2B5EF4-FFF2-40B4-BE49-F238E27FC236}">
                <a16:creationId xmlns:a16="http://schemas.microsoft.com/office/drawing/2014/main" id="{36D556FF-E363-4F92-B1D3-6F97D3F005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1" y="3429001"/>
            <a:ext cx="2246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000" b="1">
                <a:latin typeface="Calibri" panose="020F0502020204030204" pitchFamily="34" charset="0"/>
              </a:rPr>
              <a:t>Chapter 5</a:t>
            </a:r>
          </a:p>
        </p:txBody>
      </p:sp>
      <p:sp>
        <p:nvSpPr>
          <p:cNvPr id="111623" name="Rectangle 1">
            <a:extLst>
              <a:ext uri="{FF2B5EF4-FFF2-40B4-BE49-F238E27FC236}">
                <a16:creationId xmlns:a16="http://schemas.microsoft.com/office/drawing/2014/main" id="{22D64492-F2E8-4863-B83D-B7E8A1D7D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4267200"/>
            <a:ext cx="5562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3200" b="1">
                <a:solidFill>
                  <a:srgbClr val="00B050"/>
                </a:solidFill>
              </a:rPr>
              <a:t>Drug Design Strategies</a:t>
            </a:r>
            <a:endParaRPr lang="en-US" altLang="en-US" sz="320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E2959A9E-5A2A-4DC0-8DA0-C41240825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252663"/>
            <a:ext cx="8077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hlinkClick r:id="rId2"/>
              </a:rPr>
              <a:t>https://www.amazon.in/Introduction-Medicinal-Chemistry-Bijoy-Kundu-ebook/dp/B0882YMV3F/ref=sr_1_1?crid=2C6NO3KVCFRWH&amp;dchild=1&amp;keywords=medicinal+chemistry+bijoy+kundu&amp;qid=1592314923&amp;sprefix=medicinal+chemistry+bijoy%2Caps%2C305&amp;sr=8-1</a:t>
            </a:r>
            <a:endParaRPr lang="en-US" altLang="en-US"/>
          </a:p>
        </p:txBody>
      </p:sp>
      <p:sp>
        <p:nvSpPr>
          <p:cNvPr id="17411" name="TextBox 3">
            <a:extLst>
              <a:ext uri="{FF2B5EF4-FFF2-40B4-BE49-F238E27FC236}">
                <a16:creationId xmlns:a16="http://schemas.microsoft.com/office/drawing/2014/main" id="{B45D978D-55DE-4CEB-A682-78EE6D4E16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914401"/>
            <a:ext cx="6324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400" b="1" dirty="0"/>
              <a:t>Link to buy the Book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>
            <a:extLst>
              <a:ext uri="{FF2B5EF4-FFF2-40B4-BE49-F238E27FC236}">
                <a16:creationId xmlns:a16="http://schemas.microsoft.com/office/drawing/2014/main" id="{7427EF1C-5F39-4310-9461-5378C396FD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12643" name="Rectangle 5">
            <a:extLst>
              <a:ext uri="{FF2B5EF4-FFF2-40B4-BE49-F238E27FC236}">
                <a16:creationId xmlns:a16="http://schemas.microsoft.com/office/drawing/2014/main" id="{7FFC0406-DAC8-4D0C-B333-BCB97F4AC4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886E63-1691-4424-A818-A7DE952745A6}"/>
              </a:ext>
            </a:extLst>
          </p:cNvPr>
          <p:cNvSpPr/>
          <p:nvPr/>
        </p:nvSpPr>
        <p:spPr>
          <a:xfrm>
            <a:off x="1905000" y="685800"/>
            <a:ext cx="8534400" cy="60023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Definition and Characteristics of lead molecules</a:t>
            </a: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Drug design strategies: </a:t>
            </a:r>
          </a:p>
          <a:p>
            <a:pPr marL="465138" indent="-465138">
              <a:defRPr/>
            </a:pPr>
            <a:r>
              <a:rPr lang="en-US" sz="2400" dirty="0">
                <a:latin typeface="Arial" charset="0"/>
                <a:cs typeface="Arial" charset="0"/>
              </a:rPr>
              <a:t>     Pharmacophore identification, Extensive SAR, Functional group and structural modification,</a:t>
            </a: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     Structure-based drug design</a:t>
            </a: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     Bioisosterism and stereoisomerism drug design</a:t>
            </a:r>
          </a:p>
          <a:p>
            <a:pPr marL="404813" indent="-404813">
              <a:defRPr/>
            </a:pPr>
            <a:r>
              <a:rPr lang="en-US" sz="2400" dirty="0">
                <a:latin typeface="Arial" charset="0"/>
                <a:cs typeface="Arial" charset="0"/>
              </a:rPr>
              <a:t>     Enhancing absorption, preventing degradation of drugs, targeting drugs,</a:t>
            </a: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     Prodrug, soft drug and "Me too" strategies for drug design</a:t>
            </a: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     Structure property relationship</a:t>
            </a: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     Optimizing (regulating) pKa </a:t>
            </a: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     Allosteric modulators</a:t>
            </a: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     Antimetabolite strategy for drug design</a:t>
            </a: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     Role of DMPK/ADMET during lead optimization studies </a:t>
            </a: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Timeline for a pharmaceutical drug development from an idea to clinics</a:t>
            </a:r>
          </a:p>
        </p:txBody>
      </p:sp>
      <p:sp>
        <p:nvSpPr>
          <p:cNvPr id="112645" name="TextBox 7">
            <a:extLst>
              <a:ext uri="{FF2B5EF4-FFF2-40B4-BE49-F238E27FC236}">
                <a16:creationId xmlns:a16="http://schemas.microsoft.com/office/drawing/2014/main" id="{036269DF-BA3B-4DB1-815F-F94204E041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152401"/>
            <a:ext cx="3073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002060"/>
                </a:solidFill>
              </a:rPr>
              <a:t>Learning objectives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1">
            <a:extLst>
              <a:ext uri="{FF2B5EF4-FFF2-40B4-BE49-F238E27FC236}">
                <a16:creationId xmlns:a16="http://schemas.microsoft.com/office/drawing/2014/main" id="{E2E87598-9CEC-4B94-AA34-D649940E0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762000"/>
            <a:ext cx="8153400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914400" indent="-5699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/>
            <a:r>
              <a:rPr lang="en-US" altLang="en-US" sz="2400">
                <a:cs typeface="Times New Roman" panose="02020603050405020304" pitchFamily="18" charset="0"/>
              </a:rPr>
              <a:t>A confirmed lead series should ideally display the following characteristics </a:t>
            </a:r>
            <a:r>
              <a:rPr lang="en-US" altLang="en-US" sz="2400" i="1">
                <a:cs typeface="Times New Roman" panose="02020603050405020304" pitchFamily="18" charset="0"/>
              </a:rPr>
              <a:t>in vitro</a:t>
            </a:r>
            <a:r>
              <a:rPr lang="en-US" altLang="en-US" sz="2400">
                <a:cs typeface="Times New Roman" panose="02020603050405020304" pitchFamily="18" charset="0"/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2400">
                <a:cs typeface="Times New Roman" panose="02020603050405020304" pitchFamily="18" charset="0"/>
              </a:rPr>
              <a:t>IC</a:t>
            </a:r>
            <a:r>
              <a:rPr lang="en-US" altLang="en-US" sz="2400" baseline="-30000">
                <a:cs typeface="Times New Roman" panose="02020603050405020304" pitchFamily="18" charset="0"/>
              </a:rPr>
              <a:t>50</a:t>
            </a:r>
            <a:r>
              <a:rPr lang="en-US" altLang="en-US" sz="2400">
                <a:cs typeface="Times New Roman" panose="02020603050405020304" pitchFamily="18" charset="0"/>
              </a:rPr>
              <a:t> value of ≤1µM (preferably in nM level) in     functional assays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2400">
                <a:cs typeface="Times New Roman" panose="02020603050405020304" pitchFamily="18" charset="0"/>
              </a:rPr>
              <a:t> &gt;30 fold selectivity against isoform targets and key         undesired target(s)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2400">
                <a:cs typeface="Times New Roman" panose="02020603050405020304" pitchFamily="18" charset="0"/>
              </a:rPr>
              <a:t>     Confirmed mode of action.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2400">
                <a:cs typeface="Times New Roman" panose="02020603050405020304" pitchFamily="18" charset="0"/>
              </a:rPr>
              <a:t>     Demonstrable structure-activity relationship.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2400">
                <a:cs typeface="Times New Roman" panose="02020603050405020304" pitchFamily="18" charset="0"/>
              </a:rPr>
              <a:t> Experimentally derived </a:t>
            </a:r>
            <a:r>
              <a:rPr lang="en-US" altLang="en-US" sz="2400" i="1">
                <a:cs typeface="Times New Roman" panose="02020603050405020304" pitchFamily="18" charset="0"/>
              </a:rPr>
              <a:t>in vitro</a:t>
            </a:r>
            <a:r>
              <a:rPr lang="en-US" altLang="en-US" sz="2400">
                <a:cs typeface="Times New Roman" panose="02020603050405020304" pitchFamily="18" charset="0"/>
              </a:rPr>
              <a:t> ADMET profile</a:t>
            </a:r>
            <a:r>
              <a:rPr lang="en-US" altLang="en-US" sz="2400" b="1">
                <a:cs typeface="Times New Roman" panose="02020603050405020304" pitchFamily="18" charset="0"/>
              </a:rPr>
              <a:t> </a:t>
            </a:r>
            <a:r>
              <a:rPr lang="en-US" altLang="en-US" sz="2400">
                <a:cs typeface="Times New Roman" panose="02020603050405020304" pitchFamily="18" charset="0"/>
              </a:rPr>
              <a:t>e.g. CYP      P450 inhibition, ideally IC50 &gt;10µM; (in rodent and human microsomal clearance); aqueous solubility &gt;10µM; permeability; pKa, Log P/Log D (a lipophilicity measure) etc.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2400">
                <a:cs typeface="Times New Roman" panose="02020603050405020304" pitchFamily="18" charset="0"/>
              </a:rPr>
              <a:t> hERG inhibition (binding to study cardiac    effect/cardiotoxicity), ideally IC</a:t>
            </a:r>
            <a:r>
              <a:rPr lang="en-US" altLang="en-US" sz="2400" baseline="-30000">
                <a:cs typeface="Times New Roman" panose="02020603050405020304" pitchFamily="18" charset="0"/>
              </a:rPr>
              <a:t>50 </a:t>
            </a:r>
            <a:r>
              <a:rPr lang="en-US" altLang="en-US" sz="2400">
                <a:cs typeface="Times New Roman" panose="02020603050405020304" pitchFamily="18" charset="0"/>
              </a:rPr>
              <a:t>&gt;10µM,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2400"/>
              <a:t>    Favorable intellectual property right protection</a:t>
            </a:r>
          </a:p>
        </p:txBody>
      </p:sp>
      <p:sp>
        <p:nvSpPr>
          <p:cNvPr id="113667" name="Rectangle 2">
            <a:extLst>
              <a:ext uri="{FF2B5EF4-FFF2-40B4-BE49-F238E27FC236}">
                <a16:creationId xmlns:a16="http://schemas.microsoft.com/office/drawing/2014/main" id="{43C5AEE4-E96E-4535-B79E-F5818D01E5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228601"/>
            <a:ext cx="56403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en-US" altLang="en-US" sz="2400" b="1">
                <a:solidFill>
                  <a:srgbClr val="000000"/>
                </a:solidFill>
                <a:cs typeface="Times New Roman" panose="02020603050405020304" pitchFamily="18" charset="0"/>
              </a:rPr>
              <a:t>Characteristics of Lead molecule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1">
            <a:extLst>
              <a:ext uri="{FF2B5EF4-FFF2-40B4-BE49-F238E27FC236}">
                <a16:creationId xmlns:a16="http://schemas.microsoft.com/office/drawing/2014/main" id="{2D13B9AA-0959-48CC-8AFB-0938B1A464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914401"/>
            <a:ext cx="8534400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857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857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857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857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857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en-US" altLang="en-US" sz="2000"/>
              <a:t>The whole objective of transforming initial “hit/lead molecules” into a preclinical candidate is to incorporate following drug-like features in the molecules such as </a:t>
            </a:r>
          </a:p>
          <a:p>
            <a:pPr algn="just"/>
            <a:r>
              <a:rPr lang="en-US" altLang="en-US" sz="2000"/>
              <a:t>1. Desirable solubility (controlled by LogP/D, pKa etc)		</a:t>
            </a:r>
          </a:p>
          <a:p>
            <a:pPr algn="just"/>
            <a:r>
              <a:rPr lang="en-US" altLang="en-US" sz="2000"/>
              <a:t>2.  Survive a range of pH in GIT</a:t>
            </a:r>
          </a:p>
          <a:p>
            <a:pPr algn="just"/>
            <a:r>
              <a:rPr lang="en-US" altLang="en-US" sz="2000"/>
              <a:t>3.  Absorption across intestinal membrane (bioavailability)</a:t>
            </a:r>
          </a:p>
          <a:p>
            <a:pPr algn="just"/>
            <a:r>
              <a:rPr lang="en-US" altLang="en-US" sz="2000"/>
              <a:t>4.  Minimize first pass effect</a:t>
            </a:r>
          </a:p>
          <a:p>
            <a:pPr algn="just"/>
            <a:r>
              <a:rPr lang="en-US" altLang="en-US" sz="2000"/>
              <a:t>5.  Efflux from intestine is minimized</a:t>
            </a:r>
          </a:p>
          <a:p>
            <a:pPr algn="just"/>
            <a:r>
              <a:rPr lang="en-US" altLang="en-US" sz="2000"/>
              <a:t>6.  Minimal binding with blood serum proteins</a:t>
            </a:r>
          </a:p>
          <a:p>
            <a:pPr algn="just"/>
            <a:r>
              <a:rPr lang="en-US" altLang="en-US" sz="2000"/>
              <a:t>7.  Survive liver metabolism by cytochromes</a:t>
            </a:r>
          </a:p>
          <a:p>
            <a:pPr algn="just"/>
            <a:r>
              <a:rPr lang="en-US" altLang="en-US" sz="2000"/>
              <a:t>8.  Avoid biliary excretion	</a:t>
            </a:r>
          </a:p>
          <a:p>
            <a:pPr algn="just"/>
            <a:r>
              <a:rPr lang="en-US" altLang="en-US" sz="2000"/>
              <a:t>9.  Avoid excretion by Kidney </a:t>
            </a:r>
          </a:p>
          <a:p>
            <a:pPr algn="just"/>
            <a:r>
              <a:rPr lang="en-US" altLang="en-US" sz="2000"/>
              <a:t>10. Partition into target organs	</a:t>
            </a:r>
          </a:p>
          <a:p>
            <a:pPr algn="just"/>
            <a:r>
              <a:rPr lang="en-US" altLang="en-US" sz="2000"/>
              <a:t>11. Avoid partition to undesired tissues leading to off target binding (Toxicity). 	</a:t>
            </a:r>
          </a:p>
          <a:p>
            <a:pPr algn="just"/>
            <a:r>
              <a:rPr lang="en-US" altLang="en-US" sz="2000"/>
              <a:t>12. Binds with desired target (selectivity) in tissues with high affinity   (interaction).</a:t>
            </a:r>
          </a:p>
        </p:txBody>
      </p:sp>
      <p:sp>
        <p:nvSpPr>
          <p:cNvPr id="114691" name="Rectangle 2">
            <a:extLst>
              <a:ext uri="{FF2B5EF4-FFF2-40B4-BE49-F238E27FC236}">
                <a16:creationId xmlns:a16="http://schemas.microsoft.com/office/drawing/2014/main" id="{470F7AF4-E327-4BB1-9EF4-B0A353D909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304801"/>
            <a:ext cx="60848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/>
              <a:t>Characteristics of preclinical candidates</a:t>
            </a:r>
            <a:endParaRPr lang="en-US" altLang="en-US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1">
            <a:extLst>
              <a:ext uri="{FF2B5EF4-FFF2-40B4-BE49-F238E27FC236}">
                <a16:creationId xmlns:a16="http://schemas.microsoft.com/office/drawing/2014/main" id="{FBA9A11D-78BE-44C7-860B-5A25B5C7F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609601"/>
            <a:ext cx="6400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/>
              <a:t>Lead optimization/drug design strategies</a:t>
            </a:r>
            <a:endParaRPr lang="en-US" altLang="en-US" sz="2400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CA554A69-0EE7-43FE-A957-B21EE70103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133600"/>
            <a:ext cx="8077200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Optimization of physicochemical properties of test compounds to regulate:</a:t>
            </a:r>
          </a:p>
          <a:p>
            <a:pPr>
              <a:defRPr/>
            </a:pPr>
            <a:endParaRPr lang="en-US" sz="2400" dirty="0">
              <a:latin typeface="Arial" charset="0"/>
              <a:cs typeface="Arial" charset="0"/>
            </a:endParaRPr>
          </a:p>
          <a:p>
            <a:pPr marL="509588">
              <a:buFont typeface="Arial" pitchFamily="34" charset="0"/>
              <a:buChar char="•"/>
              <a:defRPr/>
            </a:pPr>
            <a:r>
              <a:rPr lang="en-US" sz="2400" dirty="0">
                <a:latin typeface="Arial" charset="0"/>
                <a:cs typeface="Arial" charset="0"/>
              </a:rPr>
              <a:t>	pharmacokinetic (PK) properties</a:t>
            </a:r>
          </a:p>
          <a:p>
            <a:pPr>
              <a:defRPr/>
            </a:pPr>
            <a:endParaRPr lang="en-US" sz="2400" dirty="0">
              <a:latin typeface="Arial" charset="0"/>
              <a:cs typeface="Arial" charset="0"/>
            </a:endParaRPr>
          </a:p>
          <a:p>
            <a:pPr marL="509588" indent="-44450">
              <a:buFont typeface="Arial" pitchFamily="34" charset="0"/>
              <a:buChar char="•"/>
              <a:defRPr/>
            </a:pPr>
            <a:r>
              <a:rPr lang="en-US" sz="2400" dirty="0">
                <a:latin typeface="Arial" charset="0"/>
                <a:cs typeface="Arial" charset="0"/>
              </a:rPr>
              <a:t>    	pharmacodynamic (PD) properties</a:t>
            </a:r>
          </a:p>
          <a:p>
            <a:pPr>
              <a:defRPr/>
            </a:pPr>
            <a:endParaRPr lang="en-US" sz="2400" dirty="0">
              <a:latin typeface="Arial" charset="0"/>
              <a:cs typeface="Arial" charset="0"/>
            </a:endParaRPr>
          </a:p>
          <a:p>
            <a:pPr>
              <a:defRPr/>
            </a:pPr>
            <a:endParaRPr lang="en-US" sz="20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1">
            <a:extLst>
              <a:ext uri="{FF2B5EF4-FFF2-40B4-BE49-F238E27FC236}">
                <a16:creationId xmlns:a16="http://schemas.microsoft.com/office/drawing/2014/main" id="{01A397D0-3042-4B4C-A070-6109D3BEEB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381000"/>
            <a:ext cx="7239000" cy="637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/>
              <a:t>Structural modification to increase potency</a:t>
            </a:r>
          </a:p>
          <a:p>
            <a:pPr eaLnBrk="1" hangingPunct="1"/>
            <a:r>
              <a:rPr lang="en-US" altLang="en-US" sz="2400" b="1"/>
              <a:t> 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2400"/>
              <a:t>Functional group optimization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2400"/>
              <a:t>Variation of alkyl substituent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2400"/>
              <a:t>Extension of structure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2400"/>
              <a:t>Ring variation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2400"/>
              <a:t>Ring fusion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2400"/>
              <a:t>simplification of structure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2400"/>
              <a:t>Conformational blockers/design of rigid congeners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2400"/>
              <a:t>Bioisosteric replacements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2400"/>
              <a:t>Stereoisomerism: separating enantiomers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2400"/>
              <a:t>Strategies to improve absorption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2400"/>
              <a:t>Preventing degradation of drugs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2400"/>
              <a:t>Strategies for targeting drugs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2400"/>
              <a:t>Prodrug design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2400"/>
              <a:t>SAR/Structure-property relationship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>
            <a:extLst>
              <a:ext uri="{FF2B5EF4-FFF2-40B4-BE49-F238E27FC236}">
                <a16:creationId xmlns:a16="http://schemas.microsoft.com/office/drawing/2014/main" id="{6F3AC6EF-8EE1-4F8B-8E16-C6A34A602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8674" name="Object 1">
            <a:extLst>
              <a:ext uri="{FF2B5EF4-FFF2-40B4-BE49-F238E27FC236}">
                <a16:creationId xmlns:a16="http://schemas.microsoft.com/office/drawing/2014/main" id="{D0B81249-866C-4A75-9FDF-28FDB5FB327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90800" y="561976"/>
          <a:ext cx="6781800" cy="592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S ChemDraw Drawing" r:id="rId3" imgW="6805749" imgH="5946367" progId="ChemDraw.Document.6.0">
                  <p:embed/>
                </p:oleObj>
              </mc:Choice>
              <mc:Fallback>
                <p:oleObj name="CS ChemDraw Drawing" r:id="rId3" imgW="6805749" imgH="5946367" progId="ChemDraw.Document.6.0">
                  <p:embed/>
                  <p:pic>
                    <p:nvPicPr>
                      <p:cNvPr id="28674" name="Object 1">
                        <a:extLst>
                          <a:ext uri="{FF2B5EF4-FFF2-40B4-BE49-F238E27FC236}">
                            <a16:creationId xmlns:a16="http://schemas.microsoft.com/office/drawing/2014/main" id="{D0B81249-866C-4A75-9FDF-28FDB5FB327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561976"/>
                        <a:ext cx="6781800" cy="592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>
            <a:extLst>
              <a:ext uri="{FF2B5EF4-FFF2-40B4-BE49-F238E27FC236}">
                <a16:creationId xmlns:a16="http://schemas.microsoft.com/office/drawing/2014/main" id="{5763D16E-FAE3-4A3D-B087-40BF58CF6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9698" name="Object 1">
            <a:extLst>
              <a:ext uri="{FF2B5EF4-FFF2-40B4-BE49-F238E27FC236}">
                <a16:creationId xmlns:a16="http://schemas.microsoft.com/office/drawing/2014/main" id="{73A03CCC-F672-4E56-8C1D-E7E19F31FE4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38401" y="1524000"/>
          <a:ext cx="7178675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CS ChemDraw Drawing" r:id="rId3" imgW="5380731" imgH="2338974" progId="ChemDraw.Document.6.0">
                  <p:embed/>
                </p:oleObj>
              </mc:Choice>
              <mc:Fallback>
                <p:oleObj name="CS ChemDraw Drawing" r:id="rId3" imgW="5380731" imgH="2338974" progId="ChemDraw.Document.6.0">
                  <p:embed/>
                  <p:pic>
                    <p:nvPicPr>
                      <p:cNvPr id="29698" name="Object 1">
                        <a:extLst>
                          <a:ext uri="{FF2B5EF4-FFF2-40B4-BE49-F238E27FC236}">
                            <a16:creationId xmlns:a16="http://schemas.microsoft.com/office/drawing/2014/main" id="{73A03CCC-F672-4E56-8C1D-E7E19F31FE4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1" y="1524000"/>
                        <a:ext cx="7178675" cy="312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0" name="Rectangle 3">
            <a:extLst>
              <a:ext uri="{FF2B5EF4-FFF2-40B4-BE49-F238E27FC236}">
                <a16:creationId xmlns:a16="http://schemas.microsoft.com/office/drawing/2014/main" id="{A71897C3-B512-41DD-AA0D-B9823784A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1" y="457201"/>
            <a:ext cx="5795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400" b="1"/>
              <a:t>A summary of SAR data on morphine</a:t>
            </a:r>
            <a:endParaRPr lang="en-US" altLang="en-US"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1">
            <a:extLst>
              <a:ext uri="{FF2B5EF4-FFF2-40B4-BE49-F238E27FC236}">
                <a16:creationId xmlns:a16="http://schemas.microsoft.com/office/drawing/2014/main" id="{F8A971B0-B5BD-4D11-90D0-05B469848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1" y="304801"/>
            <a:ext cx="58086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/>
              <a:t>Structure property relationship (SPR)</a:t>
            </a:r>
            <a:r>
              <a:rPr lang="en-US" altLang="en-US" sz="2400"/>
              <a:t>: </a:t>
            </a:r>
          </a:p>
        </p:txBody>
      </p:sp>
      <p:sp>
        <p:nvSpPr>
          <p:cNvPr id="41985" name="Rectangle 1">
            <a:extLst>
              <a:ext uri="{FF2B5EF4-FFF2-40B4-BE49-F238E27FC236}">
                <a16:creationId xmlns:a16="http://schemas.microsoft.com/office/drawing/2014/main" id="{A58AB93F-98E2-4F65-AD0E-F05ED3C533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838201"/>
            <a:ext cx="807720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en-US" sz="2200" dirty="0">
                <a:ea typeface="Calibri" pitchFamily="34" charset="0"/>
              </a:rPr>
              <a:t>The optimization of structure-property relationship will facilitate movement of compounds through the physiological barriers in the body (DMPK/ADMET)</a:t>
            </a:r>
            <a:r>
              <a:rPr lang="en-US" sz="2200" baseline="30000" dirty="0">
                <a:ea typeface="Calibri" pitchFamily="34" charset="0"/>
              </a:rPr>
              <a:t> </a:t>
            </a:r>
            <a:r>
              <a:rPr lang="en-US" sz="2200" dirty="0">
                <a:ea typeface="Calibri" pitchFamily="34" charset="0"/>
              </a:rPr>
              <a:t>and allows its access to the desired protein target. </a:t>
            </a:r>
          </a:p>
          <a:p>
            <a:pPr eaLnBrk="0" hangingPunct="0">
              <a:defRPr/>
            </a:pPr>
            <a:endParaRPr lang="en-US" sz="2200" dirty="0">
              <a:ea typeface="Calibri" pitchFamily="34" charset="0"/>
            </a:endParaRPr>
          </a:p>
          <a:p>
            <a:pPr eaLnBrk="0" hangingPunct="0">
              <a:defRPr/>
            </a:pPr>
            <a:r>
              <a:rPr lang="en-US" sz="2200" dirty="0">
                <a:ea typeface="Calibri" pitchFamily="34" charset="0"/>
              </a:rPr>
              <a:t>Factors affecting movement of drugs through physiological barriers are:</a:t>
            </a:r>
            <a:endParaRPr lang="en-US" sz="2200" dirty="0"/>
          </a:p>
          <a:p>
            <a:pPr marL="465138" eaLnBrk="0" hangingPunct="0">
              <a:buFontTx/>
              <a:buChar char="•"/>
              <a:defRPr/>
            </a:pPr>
            <a:r>
              <a:rPr lang="en-US" sz="2200" dirty="0">
                <a:ea typeface="Times New Roman" pitchFamily="18" charset="0"/>
              </a:rPr>
              <a:t>Release of active pharmaceutical ingredient (API) from the dosage form.</a:t>
            </a:r>
            <a:endParaRPr lang="en-US" sz="2200" dirty="0"/>
          </a:p>
          <a:p>
            <a:pPr marL="465138" eaLnBrk="0" hangingPunct="0">
              <a:buFontTx/>
              <a:buChar char="•"/>
              <a:defRPr/>
            </a:pPr>
            <a:r>
              <a:rPr lang="en-US" sz="2200" dirty="0">
                <a:ea typeface="Times New Roman" pitchFamily="18" charset="0"/>
              </a:rPr>
              <a:t>Absorption of drug from the site of administration into the bloodstream.</a:t>
            </a:r>
            <a:endParaRPr lang="en-US" sz="2200" dirty="0"/>
          </a:p>
          <a:p>
            <a:pPr marL="465138" eaLnBrk="0" hangingPunct="0">
              <a:buFontTx/>
              <a:buChar char="•"/>
              <a:defRPr/>
            </a:pPr>
            <a:r>
              <a:rPr lang="en-US" sz="2200" dirty="0">
                <a:ea typeface="Times New Roman" pitchFamily="18" charset="0"/>
              </a:rPr>
              <a:t>Distribution of drug to various parts of the body, including the site of action.</a:t>
            </a:r>
            <a:endParaRPr lang="en-US" sz="2200" dirty="0"/>
          </a:p>
          <a:p>
            <a:pPr marL="465138" eaLnBrk="0" hangingPunct="0">
              <a:buFontTx/>
              <a:buChar char="•"/>
              <a:defRPr/>
            </a:pPr>
            <a:r>
              <a:rPr lang="en-US" sz="2200" dirty="0">
                <a:ea typeface="Times New Roman" pitchFamily="18" charset="0"/>
              </a:rPr>
              <a:t>Rate of elimination of the drug from the body via metabolism or excretion of unchanged drug.</a:t>
            </a:r>
            <a:endParaRPr lang="en-US" sz="2200" dirty="0"/>
          </a:p>
          <a:p>
            <a:pPr eaLnBrk="0" hangingPunct="0">
              <a:defRPr/>
            </a:pP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0382ACF6F3E44086D2264018729922" ma:contentTypeVersion="13" ma:contentTypeDescription="Create a new document." ma:contentTypeScope="" ma:versionID="5b9e252c544d3ae990b30b4a984d8907">
  <xsd:schema xmlns:xsd="http://www.w3.org/2001/XMLSchema" xmlns:xs="http://www.w3.org/2001/XMLSchema" xmlns:p="http://schemas.microsoft.com/office/2006/metadata/properties" xmlns:ns3="92719922-4334-480f-8037-6f1b65853955" xmlns:ns4="93d7a61f-0460-4e8a-9726-056213105f2e" targetNamespace="http://schemas.microsoft.com/office/2006/metadata/properties" ma:root="true" ma:fieldsID="a7bf18062634a52dc3ae41a4e694d12c" ns3:_="" ns4:_="">
    <xsd:import namespace="92719922-4334-480f-8037-6f1b65853955"/>
    <xsd:import namespace="93d7a61f-0460-4e8a-9726-056213105f2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719922-4334-480f-8037-6f1b658539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d7a61f-0460-4e8a-9726-056213105f2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3F26BF-C8FB-418C-81D3-50938141DA3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4855C8D-AA90-4683-9E96-8388DCF395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C4739C2-B7B1-49CE-BD0A-8A3980FE34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2719922-4334-480f-8037-6f1b65853955"/>
    <ds:schemaRef ds:uri="93d7a61f-0460-4e8a-9726-056213105f2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649</Words>
  <Application>Microsoft Office PowerPoint</Application>
  <PresentationFormat>Widescreen</PresentationFormat>
  <Paragraphs>77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 Theme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Uppal, Swati</dc:creator>
  <cp:lastModifiedBy>Uppal, Swati</cp:lastModifiedBy>
  <cp:revision>1</cp:revision>
  <dcterms:created xsi:type="dcterms:W3CDTF">2020-06-11T08:08:06Z</dcterms:created>
  <dcterms:modified xsi:type="dcterms:W3CDTF">2020-06-16T13:55:05Z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0x010100DE0382ACF6F3E44086D2264018729922</vt:lpwstr>
  </property>
</Properties>
</file>