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7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6493FC-65BE-4722-AF1A-C9CD2FD453AC}" v="4" dt="2020-06-16T13:59:22.1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ppal, Swati" userId="365464e5-ff76-4f3a-bc3c-8e1ab029e32d" providerId="ADAL" clId="{9F6493FC-65BE-4722-AF1A-C9CD2FD453AC}"/>
    <pc:docChg chg="addSld modSld modMainMaster">
      <pc:chgData name="Uppal, Swati" userId="365464e5-ff76-4f3a-bc3c-8e1ab029e32d" providerId="ADAL" clId="{9F6493FC-65BE-4722-AF1A-C9CD2FD453AC}" dt="2020-06-16T13:59:28.351" v="6" actId="1076"/>
      <pc:docMkLst>
        <pc:docMk/>
      </pc:docMkLst>
      <pc:sldChg chg="addSp modSp">
        <pc:chgData name="Uppal, Swati" userId="365464e5-ff76-4f3a-bc3c-8e1ab029e32d" providerId="ADAL" clId="{9F6493FC-65BE-4722-AF1A-C9CD2FD453AC}" dt="2020-06-16T13:59:28.351" v="6" actId="1076"/>
        <pc:sldMkLst>
          <pc:docMk/>
          <pc:sldMk cId="0" sldId="323"/>
        </pc:sldMkLst>
        <pc:spChg chg="mod">
          <ac:chgData name="Uppal, Swati" userId="365464e5-ff76-4f3a-bc3c-8e1ab029e32d" providerId="ADAL" clId="{9F6493FC-65BE-4722-AF1A-C9CD2FD453AC}" dt="2020-06-16T13:59:28.351" v="6" actId="1076"/>
          <ac:spMkLst>
            <pc:docMk/>
            <pc:sldMk cId="0" sldId="323"/>
            <ac:spMk id="7" creationId="{BA429CC0-DA32-423A-92F6-D146E6ACA924}"/>
          </ac:spMkLst>
        </pc:spChg>
        <pc:spChg chg="mod">
          <ac:chgData name="Uppal, Swati" userId="365464e5-ff76-4f3a-bc3c-8e1ab029e32d" providerId="ADAL" clId="{9F6493FC-65BE-4722-AF1A-C9CD2FD453AC}" dt="2020-06-16T13:59:22.136" v="5" actId="1076"/>
          <ac:spMkLst>
            <pc:docMk/>
            <pc:sldMk cId="0" sldId="323"/>
            <ac:spMk id="122883" creationId="{513DC8A0-CEA4-447D-89BD-37EC4AA13289}"/>
          </ac:spMkLst>
        </pc:spChg>
        <pc:picChg chg="add mod">
          <ac:chgData name="Uppal, Swati" userId="365464e5-ff76-4f3a-bc3c-8e1ab029e32d" providerId="ADAL" clId="{9F6493FC-65BE-4722-AF1A-C9CD2FD453AC}" dt="2020-06-16T13:59:17.886" v="4" actId="1076"/>
          <ac:picMkLst>
            <pc:docMk/>
            <pc:sldMk cId="0" sldId="323"/>
            <ac:picMk id="3" creationId="{25D18373-8F8F-4604-96E7-C735187CCE0D}"/>
          </ac:picMkLst>
        </pc:picChg>
      </pc:sldChg>
      <pc:sldChg chg="add">
        <pc:chgData name="Uppal, Swati" userId="365464e5-ff76-4f3a-bc3c-8e1ab029e32d" providerId="ADAL" clId="{9F6493FC-65BE-4722-AF1A-C9CD2FD453AC}" dt="2020-06-16T13:53:05.147" v="0"/>
        <pc:sldMkLst>
          <pc:docMk/>
          <pc:sldMk cId="0" sldId="375"/>
        </pc:sldMkLst>
      </pc:sldChg>
      <pc:sldMasterChg chg="modSldLayout">
        <pc:chgData name="Uppal, Swati" userId="365464e5-ff76-4f3a-bc3c-8e1ab029e32d" providerId="ADAL" clId="{9F6493FC-65BE-4722-AF1A-C9CD2FD453AC}" dt="2020-06-16T13:59:01.906" v="2" actId="1076"/>
        <pc:sldMasterMkLst>
          <pc:docMk/>
          <pc:sldMasterMk cId="2454534428" sldId="2147483648"/>
        </pc:sldMasterMkLst>
        <pc:sldLayoutChg chg="addSp modSp">
          <pc:chgData name="Uppal, Swati" userId="365464e5-ff76-4f3a-bc3c-8e1ab029e32d" providerId="ADAL" clId="{9F6493FC-65BE-4722-AF1A-C9CD2FD453AC}" dt="2020-06-16T13:59:01.906" v="2" actId="1076"/>
          <pc:sldLayoutMkLst>
            <pc:docMk/>
            <pc:sldMasterMk cId="2454534428" sldId="2147483648"/>
            <pc:sldLayoutMk cId="1619516568" sldId="2147483655"/>
          </pc:sldLayoutMkLst>
          <pc:picChg chg="add mod">
            <ac:chgData name="Uppal, Swati" userId="365464e5-ff76-4f3a-bc3c-8e1ab029e32d" providerId="ADAL" clId="{9F6493FC-65BE-4722-AF1A-C9CD2FD453AC}" dt="2020-06-16T13:59:01.906" v="2" actId="1076"/>
            <ac:picMkLst>
              <pc:docMk/>
              <pc:sldMasterMk cId="2454534428" sldId="2147483648"/>
              <pc:sldLayoutMk cId="1619516568" sldId="2147483655"/>
              <ac:picMk id="6" creationId="{1ED11A55-E1B8-46FE-8230-326B7E97F603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95323-0BC4-44A9-A0F1-1D4927B08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98826F-B590-4D48-9186-D32310EC63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1B42D-98EE-45AE-852E-A78290E7A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AD273-5DDA-4147-9981-AAE2CF2C8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94442-48FF-4AFF-B8C2-EA47BAE4F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752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02830-A3BF-40E7-B225-929C50097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DD1D02-14E7-4599-AB90-E2313E03F2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8CF66-3D04-4A72-8365-7F945738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26F91-2E3A-4803-875E-10C7308DD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AEDA4-6935-4F27-A3A0-01589D26D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3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C12487-69BD-4C03-B0A7-19BCE19F38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E5C232-1835-47C0-87E0-027E59595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C5EB3-CDA0-459F-964D-F687EDAEB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1DCAC-67EB-471D-AF50-65E9D62F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20CCA-B133-429C-870D-6BDDB2A38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40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CF325-4B08-4E3D-AACC-3FAE6E193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48B4C-F6EA-41BF-B78A-E3D0BDE62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DBB0F-144F-493F-9B56-E1494EB15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F9DBB-082F-4E93-B209-F5CFC9BAC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AD877-E748-4DA1-A5A3-B3D3AA296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39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01C9-14B7-46F9-A963-672C8F55E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62481-0829-432F-BDCD-821380AE6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46999-BA14-4F12-99F1-C4923FDA9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18D9C-4CB2-4F1A-B323-4D97694AE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ACFCB-D3E7-4E91-BAB6-64ED780C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072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D7827-29B4-4FFE-ADCE-81EDDB21D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6A46B-8884-482F-8892-E41ADC10CD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8C19D-5521-475F-B2B5-538CB628A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E2061A-CA23-4C95-9DE3-8060052C0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4E0B28-8099-452B-A3B2-54F3F6791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6643A-7B57-45B4-AB0E-E923A3A33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3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BA847-042D-4C54-99D9-AD853554B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702FB6-1AE0-49D9-9CDB-9B6CD46A4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1A59A-A3B2-4194-9781-1915BD0B58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ABD6F6-7388-4573-A2C6-93821FA96E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9E9C21-0364-4408-BE49-B29AB6429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1262A5-7808-40CA-B9A9-EE89A6BBA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60698F-5770-497D-8D3E-F98CEF8FC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FDE642-E198-4C00-B30D-E5FB3A036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25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F21F1-69D6-44B3-84AA-453BD3ADD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547111-1061-4F09-9CBA-00055EAE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33867D-6D45-4E32-8A5A-D3B7EAFD2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EFCF8F-E03D-4DAA-996C-A083EB883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8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333FE4-DA63-48CC-AF96-55650CD57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459F05-843D-40EC-A60C-CBEF0E054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2607CA-231D-4976-899B-9CE0E299F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D11A55-E1B8-46FE-8230-326B7E97F6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6391274"/>
            <a:ext cx="1495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16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4D246-1016-48D2-A0F7-E5047A68F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DBFC0-CC6F-4877-959E-072DC8AB4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C6043B-8AC8-4584-8F18-FF7163C528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96E6E4-1A1B-4F1A-80A4-0F10425E4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09726E-4336-44EF-B9D2-C6226ADB0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B05E38-A986-4C83-A756-660D7413E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9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0DD1F-4451-49CE-A747-F3B188724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AF34A9-86E3-48E0-ABAB-C4E5E06D65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721283-393E-4C52-BAAC-E59C106083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8D42F0-3F19-4C8F-B2E8-7A0228403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1E0584-E73E-4E5D-B48D-F6A0230A0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12A4F9-5E51-490C-933C-1DF332C23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0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BB7B57-F6F5-438E-A079-2308D625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3B517-0F03-42EE-B8DD-8AE1C45DCB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8C2B6-96C1-49DE-B7DD-AFDBA87B80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E3988-DD3B-43AF-8E53-1E827548C380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50CC1-56FC-4057-8D7F-9A04C45C20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2A97D-FA12-4A71-9962-713DB538BB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C302D-D7DC-4C04-8B48-6192E8F6A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4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azon.in/Introduction-Medicinal-Chemistry-Bijoy-Kundu-ebook/dp/B0882YMV3F/ref=sr_1_1?crid=2C6NO3KVCFRWH&amp;dchild=1&amp;keywords=medicinal+chemistry+bijoy+kundu&amp;qid=1592314923&amp;sprefix=medicinal+chemistry+bijoy%2Caps%2C305&amp;sr=8-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>
            <a:extLst>
              <a:ext uri="{FF2B5EF4-FFF2-40B4-BE49-F238E27FC236}">
                <a16:creationId xmlns:a16="http://schemas.microsoft.com/office/drawing/2014/main" id="{F8AF89D9-B7F3-4612-A872-40876A920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14400"/>
            <a:ext cx="7162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AN </a:t>
            </a:r>
          </a:p>
          <a:p>
            <a:pPr algn="ctr" eaLnBrk="1" hangingPunct="1"/>
            <a:r>
              <a:rPr lang="en-US" altLang="en-US" sz="4000" b="1">
                <a:solidFill>
                  <a:srgbClr val="FF0000"/>
                </a:solidFill>
                <a:latin typeface="Calibri" panose="020F0502020204030204" pitchFamily="34" charset="0"/>
              </a:rPr>
              <a:t>INTRODUCTION TO        MEDICINAL  CHEMISTRY</a:t>
            </a:r>
          </a:p>
        </p:txBody>
      </p:sp>
      <p:sp>
        <p:nvSpPr>
          <p:cNvPr id="122883" name="TextBox 7">
            <a:extLst>
              <a:ext uri="{FF2B5EF4-FFF2-40B4-BE49-F238E27FC236}">
                <a16:creationId xmlns:a16="http://schemas.microsoft.com/office/drawing/2014/main" id="{513DC8A0-CEA4-447D-89BD-37EC4AA13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150" y="6107907"/>
            <a:ext cx="2178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latin typeface="Calibri" panose="020F0502020204030204" pitchFamily="34" charset="0"/>
              </a:rPr>
              <a:t>Dr. Bijoy Kundu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429CC0-DA32-423A-92F6-D146E6ACA924}"/>
              </a:ext>
            </a:extLst>
          </p:cNvPr>
          <p:cNvSpPr/>
          <p:nvPr/>
        </p:nvSpPr>
        <p:spPr bwMode="auto">
          <a:xfrm rot="10800000">
            <a:off x="1816101" y="3009900"/>
            <a:ext cx="762000" cy="25146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2885" name="TextBox 9">
            <a:extLst>
              <a:ext uri="{FF2B5EF4-FFF2-40B4-BE49-F238E27FC236}">
                <a16:creationId xmlns:a16="http://schemas.microsoft.com/office/drawing/2014/main" id="{9EEE2645-FCB7-4F71-8872-921EE6058AB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0300" y="37465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Wiley India</a:t>
            </a:r>
          </a:p>
        </p:txBody>
      </p:sp>
      <p:sp>
        <p:nvSpPr>
          <p:cNvPr id="122886" name="TextBox 8">
            <a:extLst>
              <a:ext uri="{FF2B5EF4-FFF2-40B4-BE49-F238E27FC236}">
                <a16:creationId xmlns:a16="http://schemas.microsoft.com/office/drawing/2014/main" id="{59F493CD-1AA2-44CD-BAAC-0FD02FF23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1" y="3429001"/>
            <a:ext cx="2246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 b="1">
                <a:latin typeface="Calibri" panose="020F0502020204030204" pitchFamily="34" charset="0"/>
              </a:rPr>
              <a:t>Chapter 7</a:t>
            </a:r>
          </a:p>
        </p:txBody>
      </p:sp>
      <p:sp>
        <p:nvSpPr>
          <p:cNvPr id="122887" name="Rectangle 1">
            <a:extLst>
              <a:ext uri="{FF2B5EF4-FFF2-40B4-BE49-F238E27FC236}">
                <a16:creationId xmlns:a16="http://schemas.microsoft.com/office/drawing/2014/main" id="{F1C08366-F922-4DAA-915B-9E4D64EBB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267200"/>
            <a:ext cx="556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200" b="1">
                <a:solidFill>
                  <a:srgbClr val="00B050"/>
                </a:solidFill>
              </a:rPr>
              <a:t>Receptorology</a:t>
            </a:r>
            <a:endParaRPr lang="en-US" altLang="en-US" sz="3200">
              <a:solidFill>
                <a:srgbClr val="00B05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D18373-8F8F-4604-96E7-C735187CCE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8387" y="6338889"/>
            <a:ext cx="1495425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>
            <a:extLst>
              <a:ext uri="{FF2B5EF4-FFF2-40B4-BE49-F238E27FC236}">
                <a16:creationId xmlns:a16="http://schemas.microsoft.com/office/drawing/2014/main" id="{1CAC262F-4360-4493-B2DE-75A003D00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5058" name="Object 1">
            <a:extLst>
              <a:ext uri="{FF2B5EF4-FFF2-40B4-BE49-F238E27FC236}">
                <a16:creationId xmlns:a16="http://schemas.microsoft.com/office/drawing/2014/main" id="{26B6AB6B-6240-4965-8037-C52EE10B71E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71800" y="914401"/>
          <a:ext cx="6572250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CS ChemDraw Drawing" r:id="rId3" imgW="5507334" imgH="4164535" progId="ChemDraw.Document.6.0">
                  <p:embed/>
                </p:oleObj>
              </mc:Choice>
              <mc:Fallback>
                <p:oleObj name="CS ChemDraw Drawing" r:id="rId3" imgW="5507334" imgH="4164535" progId="ChemDraw.Document.6.0">
                  <p:embed/>
                  <p:pic>
                    <p:nvPicPr>
                      <p:cNvPr id="45058" name="Object 1">
                        <a:extLst>
                          <a:ext uri="{FF2B5EF4-FFF2-40B4-BE49-F238E27FC236}">
                            <a16:creationId xmlns:a16="http://schemas.microsoft.com/office/drawing/2014/main" id="{26B6AB6B-6240-4965-8037-C52EE10B71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914401"/>
                        <a:ext cx="6572250" cy="4968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0" name="Rectangle 3">
            <a:extLst>
              <a:ext uri="{FF2B5EF4-FFF2-40B4-BE49-F238E27FC236}">
                <a16:creationId xmlns:a16="http://schemas.microsoft.com/office/drawing/2014/main" id="{324742FE-6862-4D62-8A5C-28BD409B1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1" y="381001"/>
            <a:ext cx="5319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Termination of Signal Transduction</a:t>
            </a:r>
            <a:endParaRPr lang="en-US" altLang="en-US" sz="2400"/>
          </a:p>
        </p:txBody>
      </p:sp>
      <p:sp>
        <p:nvSpPr>
          <p:cNvPr id="45061" name="Rectangle 3">
            <a:extLst>
              <a:ext uri="{FF2B5EF4-FFF2-40B4-BE49-F238E27FC236}">
                <a16:creationId xmlns:a16="http://schemas.microsoft.com/office/drawing/2014/main" id="{A0537DB1-0810-47B3-B96E-780EB50D3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6172201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400" b="1" i="1"/>
              <a:t>(</a:t>
            </a:r>
            <a:r>
              <a:rPr lang="en-US" altLang="en-US" sz="1400" i="1"/>
              <a:t>RGS = regulator of G-protein signaling).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>
            <a:extLst>
              <a:ext uri="{FF2B5EF4-FFF2-40B4-BE49-F238E27FC236}">
                <a16:creationId xmlns:a16="http://schemas.microsoft.com/office/drawing/2014/main" id="{56970244-7778-4193-9172-FABFEDD04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6082" name="Object 1">
            <a:extLst>
              <a:ext uri="{FF2B5EF4-FFF2-40B4-BE49-F238E27FC236}">
                <a16:creationId xmlns:a16="http://schemas.microsoft.com/office/drawing/2014/main" id="{B547692E-A9F1-45D4-A870-17C1AA28F0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00400" y="1143000"/>
          <a:ext cx="6053138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CS ChemDraw Drawing" r:id="rId3" imgW="6177867" imgH="5606520" progId="ChemDraw.Document.6.0">
                  <p:embed/>
                </p:oleObj>
              </mc:Choice>
              <mc:Fallback>
                <p:oleObj name="CS ChemDraw Drawing" r:id="rId3" imgW="6177867" imgH="5606520" progId="ChemDraw.Document.6.0">
                  <p:embed/>
                  <p:pic>
                    <p:nvPicPr>
                      <p:cNvPr id="46082" name="Object 1">
                        <a:extLst>
                          <a:ext uri="{FF2B5EF4-FFF2-40B4-BE49-F238E27FC236}">
                            <a16:creationId xmlns:a16="http://schemas.microsoft.com/office/drawing/2014/main" id="{B547692E-A9F1-45D4-A870-17C1AA28F0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143000"/>
                        <a:ext cx="6053138" cy="548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4" name="Rectangle 3">
            <a:extLst>
              <a:ext uri="{FF2B5EF4-FFF2-40B4-BE49-F238E27FC236}">
                <a16:creationId xmlns:a16="http://schemas.microsoft.com/office/drawing/2014/main" id="{F128F341-D8DA-4ADE-A087-A377C888E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228601"/>
            <a:ext cx="7315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/>
              <a:t>Alternative mechanism of termination of signal transduction involves internalization of receptors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E2959A9E-5A2A-4DC0-8DA0-C41240825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52663"/>
            <a:ext cx="807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hlinkClick r:id="rId2"/>
              </a:rPr>
              <a:t>https://www.amazon.in/Introduction-Medicinal-Chemistry-Bijoy-Kundu-ebook/dp/B0882YMV3F/ref=sr_1_1?crid=2C6NO3KVCFRWH&amp;dchild=1&amp;keywords=medicinal+chemistry+bijoy+kundu&amp;qid=1592314923&amp;sprefix=medicinal+chemistry+bijoy%2Caps%2C305&amp;sr=8-1</a:t>
            </a:r>
            <a:endParaRPr lang="en-US" altLang="en-US"/>
          </a:p>
        </p:txBody>
      </p:sp>
      <p:sp>
        <p:nvSpPr>
          <p:cNvPr id="17411" name="TextBox 3">
            <a:extLst>
              <a:ext uri="{FF2B5EF4-FFF2-40B4-BE49-F238E27FC236}">
                <a16:creationId xmlns:a16="http://schemas.microsoft.com/office/drawing/2014/main" id="{B45D978D-55DE-4CEB-A682-78EE6D4E1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914401"/>
            <a:ext cx="632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 dirty="0"/>
              <a:t>Link to buy the Book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AAC3FA-DDD5-4C1D-80DE-A3997B336D5A}"/>
              </a:ext>
            </a:extLst>
          </p:cNvPr>
          <p:cNvSpPr/>
          <p:nvPr/>
        </p:nvSpPr>
        <p:spPr>
          <a:xfrm>
            <a:off x="1828800" y="685800"/>
            <a:ext cx="8382000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Receptors as drug target 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Ligands: Exogenous and endogenous ligands 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	Ligands that enter a cell or do not enter a cell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       	Ligand induced signal transduction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Distribution of receptors on the cell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 Cell-surface receptors</a:t>
            </a:r>
          </a:p>
          <a:p>
            <a:pPr marL="1035050" indent="-180975">
              <a:buFont typeface="Arial" pitchFamily="34" charset="0"/>
              <a:buChar char="•"/>
              <a:tabLst>
                <a:tab pos="1663700" algn="l"/>
              </a:tabLst>
              <a:defRPr/>
            </a:pPr>
            <a:r>
              <a:rPr lang="en-US" sz="2400" dirty="0">
                <a:latin typeface="Arial" charset="0"/>
                <a:cs typeface="Arial" charset="0"/>
              </a:rPr>
              <a:t> G -protein coupled receptor (GPCR): Mechanism of  action downstream        signaling and termination of signal transduction</a:t>
            </a:r>
          </a:p>
          <a:p>
            <a:pPr marL="1139825" indent="-285750">
              <a:buFont typeface="Arial" pitchFamily="34" charset="0"/>
              <a:buChar char="•"/>
              <a:defRPr/>
            </a:pPr>
            <a:r>
              <a:rPr lang="en-US" sz="2400" dirty="0">
                <a:latin typeface="Arial" charset="0"/>
                <a:cs typeface="Arial" charset="0"/>
              </a:rPr>
              <a:t>Enzyme-linked receptors: Receptor tyrosine kinase, Guanylate cyclase      receptor</a:t>
            </a:r>
          </a:p>
          <a:p>
            <a:pPr marL="1079500" indent="-225425">
              <a:buFont typeface="Arial" pitchFamily="34" charset="0"/>
              <a:buChar char="•"/>
              <a:defRPr/>
            </a:pPr>
            <a:r>
              <a:rPr lang="en-US" sz="2400" dirty="0">
                <a:latin typeface="Arial" charset="0"/>
                <a:cs typeface="Arial" charset="0"/>
              </a:rPr>
              <a:t> Ionotropic receptors: Ligand gated, voltage gated, second messenger  gated, a cyclic nucleotide gated, mechanically gated receptors. </a:t>
            </a:r>
          </a:p>
          <a:p>
            <a:pPr>
              <a:defRPr/>
            </a:pPr>
            <a:r>
              <a:rPr lang="en-US" sz="2400" dirty="0">
                <a:latin typeface="Arial" charset="0"/>
                <a:cs typeface="Arial" charset="0"/>
              </a:rPr>
              <a:t>   Intracellular receptors.</a:t>
            </a:r>
          </a:p>
        </p:txBody>
      </p:sp>
      <p:sp>
        <p:nvSpPr>
          <p:cNvPr id="123907" name="TextBox 7">
            <a:extLst>
              <a:ext uri="{FF2B5EF4-FFF2-40B4-BE49-F238E27FC236}">
                <a16:creationId xmlns:a16="http://schemas.microsoft.com/office/drawing/2014/main" id="{8BC19616-DF96-428D-A197-0810F4AB6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228601"/>
            <a:ext cx="307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2060"/>
                </a:solidFill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>
            <a:extLst>
              <a:ext uri="{FF2B5EF4-FFF2-40B4-BE49-F238E27FC236}">
                <a16:creationId xmlns:a16="http://schemas.microsoft.com/office/drawing/2014/main" id="{E2E96737-FEC9-49AC-89EB-8E31DFBE3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457201"/>
            <a:ext cx="518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n-US" altLang="en-US" sz="2800" b="1"/>
              <a:t>Receptors as Drug Target</a:t>
            </a:r>
            <a:endParaRPr lang="en-US" altLang="en-US" sz="2800"/>
          </a:p>
        </p:txBody>
      </p:sp>
      <p:sp>
        <p:nvSpPr>
          <p:cNvPr id="37892" name="Rectangle 5">
            <a:extLst>
              <a:ext uri="{FF2B5EF4-FFF2-40B4-BE49-F238E27FC236}">
                <a16:creationId xmlns:a16="http://schemas.microsoft.com/office/drawing/2014/main" id="{01E8A82C-F8A3-4FD8-911E-841784DF2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7890" name="Object 4">
            <a:extLst>
              <a:ext uri="{FF2B5EF4-FFF2-40B4-BE49-F238E27FC236}">
                <a16:creationId xmlns:a16="http://schemas.microsoft.com/office/drawing/2014/main" id="{F75FAF17-D0A4-45CC-A5F4-4E29F06A178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43200" y="1828801"/>
          <a:ext cx="6732588" cy="307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3" imgW="6161130" imgH="2807039" progId="ChemDraw.Document.6.0">
                  <p:embed/>
                </p:oleObj>
              </mc:Choice>
              <mc:Fallback>
                <p:oleObj name="CS ChemDraw Drawing" r:id="rId3" imgW="6161130" imgH="2807039" progId="ChemDraw.Document.6.0">
                  <p:embed/>
                  <p:pic>
                    <p:nvPicPr>
                      <p:cNvPr id="37890" name="Object 4">
                        <a:extLst>
                          <a:ext uri="{FF2B5EF4-FFF2-40B4-BE49-F238E27FC236}">
                            <a16:creationId xmlns:a16="http://schemas.microsoft.com/office/drawing/2014/main" id="{F75FAF17-D0A4-45CC-A5F4-4E29F06A17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828801"/>
                        <a:ext cx="6732588" cy="3078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>
            <a:extLst>
              <a:ext uri="{FF2B5EF4-FFF2-40B4-BE49-F238E27FC236}">
                <a16:creationId xmlns:a16="http://schemas.microsoft.com/office/drawing/2014/main" id="{E8ACD9EF-2327-4791-A097-6333963F0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8914" name="Object 1">
            <a:extLst>
              <a:ext uri="{FF2B5EF4-FFF2-40B4-BE49-F238E27FC236}">
                <a16:creationId xmlns:a16="http://schemas.microsoft.com/office/drawing/2014/main" id="{919EC4F1-E143-4971-9AA4-56C180332F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4601" y="1676400"/>
          <a:ext cx="6881813" cy="489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S ChemDraw Drawing" r:id="rId3" imgW="6056123" imgH="4309490" progId="ChemDraw.Document.6.0">
                  <p:embed/>
                </p:oleObj>
              </mc:Choice>
              <mc:Fallback>
                <p:oleObj name="CS ChemDraw Drawing" r:id="rId3" imgW="6056123" imgH="4309490" progId="ChemDraw.Document.6.0">
                  <p:embed/>
                  <p:pic>
                    <p:nvPicPr>
                      <p:cNvPr id="38914" name="Object 1">
                        <a:extLst>
                          <a:ext uri="{FF2B5EF4-FFF2-40B4-BE49-F238E27FC236}">
                            <a16:creationId xmlns:a16="http://schemas.microsoft.com/office/drawing/2014/main" id="{919EC4F1-E143-4971-9AA4-56C180332F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1" y="1676400"/>
                        <a:ext cx="6881813" cy="4895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6" name="Rectangle 3">
            <a:extLst>
              <a:ext uri="{FF2B5EF4-FFF2-40B4-BE49-F238E27FC236}">
                <a16:creationId xmlns:a16="http://schemas.microsoft.com/office/drawing/2014/main" id="{2F1FA5A8-C42D-44B4-BE3B-DF2DE738E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609601"/>
            <a:ext cx="5962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Cell-surface and intracellular receptors</a:t>
            </a:r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>
            <a:extLst>
              <a:ext uri="{FF2B5EF4-FFF2-40B4-BE49-F238E27FC236}">
                <a16:creationId xmlns:a16="http://schemas.microsoft.com/office/drawing/2014/main" id="{A963E9D4-0D4C-4884-BE75-93B57A906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9938" name="Object 1">
            <a:extLst>
              <a:ext uri="{FF2B5EF4-FFF2-40B4-BE49-F238E27FC236}">
                <a16:creationId xmlns:a16="http://schemas.microsoft.com/office/drawing/2014/main" id="{387EE172-D7E7-4405-8327-38250C5129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29001" y="885826"/>
          <a:ext cx="5400675" cy="581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S ChemDraw Drawing" r:id="rId3" imgW="5405296" imgH="5821388" progId="ChemDraw.Document.6.0">
                  <p:embed/>
                </p:oleObj>
              </mc:Choice>
              <mc:Fallback>
                <p:oleObj name="CS ChemDraw Drawing" r:id="rId3" imgW="5405296" imgH="5821388" progId="ChemDraw.Document.6.0">
                  <p:embed/>
                  <p:pic>
                    <p:nvPicPr>
                      <p:cNvPr id="39938" name="Object 1">
                        <a:extLst>
                          <a:ext uri="{FF2B5EF4-FFF2-40B4-BE49-F238E27FC236}">
                            <a16:creationId xmlns:a16="http://schemas.microsoft.com/office/drawing/2014/main" id="{387EE172-D7E7-4405-8327-38250C5129D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1" y="885826"/>
                        <a:ext cx="5400675" cy="581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3">
            <a:extLst>
              <a:ext uri="{FF2B5EF4-FFF2-40B4-BE49-F238E27FC236}">
                <a16:creationId xmlns:a16="http://schemas.microsoft.com/office/drawing/2014/main" id="{3C757641-91F4-45A8-B4AA-CD4CE09A3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28601"/>
            <a:ext cx="4376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A typical signal transduction</a:t>
            </a:r>
            <a:endParaRPr lang="en-US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>
            <a:extLst>
              <a:ext uri="{FF2B5EF4-FFF2-40B4-BE49-F238E27FC236}">
                <a16:creationId xmlns:a16="http://schemas.microsoft.com/office/drawing/2014/main" id="{33A917BD-C059-41E9-A9C7-CC671C059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0962" name="Object 1">
            <a:extLst>
              <a:ext uri="{FF2B5EF4-FFF2-40B4-BE49-F238E27FC236}">
                <a16:creationId xmlns:a16="http://schemas.microsoft.com/office/drawing/2014/main" id="{CAC4E25B-0F93-4631-8C1A-2AB3FD5E9D4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29000" y="179389"/>
          <a:ext cx="5486400" cy="652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S ChemDraw Drawing" r:id="rId3" imgW="6264788" imgH="7455026" progId="ChemDraw.Document.6.0">
                  <p:embed/>
                </p:oleObj>
              </mc:Choice>
              <mc:Fallback>
                <p:oleObj name="CS ChemDraw Drawing" r:id="rId3" imgW="6264788" imgH="7455026" progId="ChemDraw.Document.6.0">
                  <p:embed/>
                  <p:pic>
                    <p:nvPicPr>
                      <p:cNvPr id="40962" name="Object 1">
                        <a:extLst>
                          <a:ext uri="{FF2B5EF4-FFF2-40B4-BE49-F238E27FC236}">
                            <a16:creationId xmlns:a16="http://schemas.microsoft.com/office/drawing/2014/main" id="{CAC4E25B-0F93-4631-8C1A-2AB3FD5E9D4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179389"/>
                        <a:ext cx="5486400" cy="6524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>
            <a:extLst>
              <a:ext uri="{FF2B5EF4-FFF2-40B4-BE49-F238E27FC236}">
                <a16:creationId xmlns:a16="http://schemas.microsoft.com/office/drawing/2014/main" id="{EC1D931B-7865-44DD-9DEF-BA38ED5BD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1986" name="Object 1">
            <a:extLst>
              <a:ext uri="{FF2B5EF4-FFF2-40B4-BE49-F238E27FC236}">
                <a16:creationId xmlns:a16="http://schemas.microsoft.com/office/drawing/2014/main" id="{150916E0-B37C-4AA0-AFB8-3A695C56A4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6600" y="3048001"/>
          <a:ext cx="5257800" cy="348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S ChemDraw Drawing" r:id="rId3" imgW="3894977" imgH="2579755" progId="ChemDraw.Document.6.0">
                  <p:embed/>
                </p:oleObj>
              </mc:Choice>
              <mc:Fallback>
                <p:oleObj name="CS ChemDraw Drawing" r:id="rId3" imgW="3894977" imgH="2579755" progId="ChemDraw.Document.6.0">
                  <p:embed/>
                  <p:pic>
                    <p:nvPicPr>
                      <p:cNvPr id="41986" name="Object 1">
                        <a:extLst>
                          <a:ext uri="{FF2B5EF4-FFF2-40B4-BE49-F238E27FC236}">
                            <a16:creationId xmlns:a16="http://schemas.microsoft.com/office/drawing/2014/main" id="{150916E0-B37C-4AA0-AFB8-3A695C56A4F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048001"/>
                        <a:ext cx="5257800" cy="3484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8" name="Rectangle 3">
            <a:extLst>
              <a:ext uri="{FF2B5EF4-FFF2-40B4-BE49-F238E27FC236}">
                <a16:creationId xmlns:a16="http://schemas.microsoft.com/office/drawing/2014/main" id="{41B379F9-4000-4D49-842D-41865399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2514601"/>
            <a:ext cx="522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G-protein-linked receptors (GPCR)</a:t>
            </a:r>
            <a:endParaRPr lang="en-US" altLang="en-US" sz="2400"/>
          </a:p>
        </p:txBody>
      </p:sp>
      <p:sp>
        <p:nvSpPr>
          <p:cNvPr id="41989" name="Rectangle 4">
            <a:extLst>
              <a:ext uri="{FF2B5EF4-FFF2-40B4-BE49-F238E27FC236}">
                <a16:creationId xmlns:a16="http://schemas.microsoft.com/office/drawing/2014/main" id="{06428DB8-2748-49B7-A73B-1DE40C480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304801"/>
            <a:ext cx="3540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Cell-surface receptors:</a:t>
            </a: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FF19F75B-9AA6-4E75-A074-A0207091D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990600"/>
            <a:ext cx="7086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rgbClr val="000000"/>
                </a:solidFill>
              </a:rPr>
              <a:t>G-protein-coupled receptor systems</a:t>
            </a:r>
            <a:endParaRPr lang="en-US" altLang="en-US" sz="200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rgbClr val="000000"/>
                </a:solidFill>
              </a:rPr>
              <a:t>Enzyme-linked receptor or catalytic receptor </a:t>
            </a:r>
            <a:endParaRPr lang="en-US" altLang="en-US" sz="200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en-US" sz="2000">
                <a:solidFill>
                  <a:srgbClr val="000000"/>
                </a:solidFill>
              </a:rPr>
              <a:t>Ionotropic receptors</a:t>
            </a:r>
            <a:endParaRPr lang="en-US" altLang="en-US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>
            <a:extLst>
              <a:ext uri="{FF2B5EF4-FFF2-40B4-BE49-F238E27FC236}">
                <a16:creationId xmlns:a16="http://schemas.microsoft.com/office/drawing/2014/main" id="{BD1495DF-DA42-48E1-AC18-A1DCE48E6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3010" name="Object 1">
            <a:extLst>
              <a:ext uri="{FF2B5EF4-FFF2-40B4-BE49-F238E27FC236}">
                <a16:creationId xmlns:a16="http://schemas.microsoft.com/office/drawing/2014/main" id="{DCAAF5D3-9C8B-4276-81F8-40C21A77222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4600" y="1524000"/>
          <a:ext cx="7037388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CS ChemDraw Drawing" r:id="rId3" imgW="6293671" imgH="3337189" progId="ChemDraw.Document.6.0">
                  <p:embed/>
                </p:oleObj>
              </mc:Choice>
              <mc:Fallback>
                <p:oleObj name="CS ChemDraw Drawing" r:id="rId3" imgW="6293671" imgH="3337189" progId="ChemDraw.Document.6.0">
                  <p:embed/>
                  <p:pic>
                    <p:nvPicPr>
                      <p:cNvPr id="43010" name="Object 1">
                        <a:extLst>
                          <a:ext uri="{FF2B5EF4-FFF2-40B4-BE49-F238E27FC236}">
                            <a16:creationId xmlns:a16="http://schemas.microsoft.com/office/drawing/2014/main" id="{DCAAF5D3-9C8B-4276-81F8-40C21A7722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524000"/>
                        <a:ext cx="7037388" cy="3733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Rectangle 3">
            <a:extLst>
              <a:ext uri="{FF2B5EF4-FFF2-40B4-BE49-F238E27FC236}">
                <a16:creationId xmlns:a16="http://schemas.microsoft.com/office/drawing/2014/main" id="{050D6FC6-7E06-40FE-85E9-7B0472BA0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533401"/>
            <a:ext cx="3829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/>
              <a:t>Enzyme-linked receptors</a:t>
            </a:r>
            <a:endParaRPr lang="en-US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>
            <a:extLst>
              <a:ext uri="{FF2B5EF4-FFF2-40B4-BE49-F238E27FC236}">
                <a16:creationId xmlns:a16="http://schemas.microsoft.com/office/drawing/2014/main" id="{84AF1EFD-051A-4195-BD33-A373D5B78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4034" name="Object 1">
            <a:extLst>
              <a:ext uri="{FF2B5EF4-FFF2-40B4-BE49-F238E27FC236}">
                <a16:creationId xmlns:a16="http://schemas.microsoft.com/office/drawing/2014/main" id="{E2A19FB1-9292-4833-B090-4474C17B8D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10001" y="4038601"/>
          <a:ext cx="4676775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CS ChemDraw Drawing" r:id="rId3" imgW="4672137" imgH="2179174" progId="ChemDraw.Document.6.0">
                  <p:embed/>
                </p:oleObj>
              </mc:Choice>
              <mc:Fallback>
                <p:oleObj name="CS ChemDraw Drawing" r:id="rId3" imgW="4672137" imgH="2179174" progId="ChemDraw.Document.6.0">
                  <p:embed/>
                  <p:pic>
                    <p:nvPicPr>
                      <p:cNvPr id="44034" name="Object 1">
                        <a:extLst>
                          <a:ext uri="{FF2B5EF4-FFF2-40B4-BE49-F238E27FC236}">
                            <a16:creationId xmlns:a16="http://schemas.microsoft.com/office/drawing/2014/main" id="{E2A19FB1-9292-4833-B090-4474C17B8D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1" y="4038601"/>
                        <a:ext cx="4676775" cy="218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7" name="Rectangle 4">
            <a:extLst>
              <a:ext uri="{FF2B5EF4-FFF2-40B4-BE49-F238E27FC236}">
                <a16:creationId xmlns:a16="http://schemas.microsoft.com/office/drawing/2014/main" id="{1D893CA4-BD9D-4206-A887-DCD9745A9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4035" name="Object 3">
            <a:extLst>
              <a:ext uri="{FF2B5EF4-FFF2-40B4-BE49-F238E27FC236}">
                <a16:creationId xmlns:a16="http://schemas.microsoft.com/office/drawing/2014/main" id="{3573CE3B-778D-41EA-95CE-81242822A7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33801" y="838200"/>
          <a:ext cx="492442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CS ChemDraw Drawing" r:id="rId5" imgW="4923721" imgH="2435071" progId="ChemDraw.Document.6.0">
                  <p:embed/>
                </p:oleObj>
              </mc:Choice>
              <mc:Fallback>
                <p:oleObj name="CS ChemDraw Drawing" r:id="rId5" imgW="4923721" imgH="2435071" progId="ChemDraw.Document.6.0">
                  <p:embed/>
                  <p:pic>
                    <p:nvPicPr>
                      <p:cNvPr id="44035" name="Object 3">
                        <a:extLst>
                          <a:ext uri="{FF2B5EF4-FFF2-40B4-BE49-F238E27FC236}">
                            <a16:creationId xmlns:a16="http://schemas.microsoft.com/office/drawing/2014/main" id="{3573CE3B-778D-41EA-95CE-81242822A7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1" y="838200"/>
                        <a:ext cx="4924425" cy="243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8" name="Rectangle 5">
            <a:extLst>
              <a:ext uri="{FF2B5EF4-FFF2-40B4-BE49-F238E27FC236}">
                <a16:creationId xmlns:a16="http://schemas.microsoft.com/office/drawing/2014/main" id="{5D86C41F-A134-4113-AB60-3D282087E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1" y="381000"/>
            <a:ext cx="3121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Ligand-Gated Ion Channel </a:t>
            </a:r>
            <a:endParaRPr lang="en-US" altLang="en-US"/>
          </a:p>
        </p:txBody>
      </p:sp>
      <p:sp>
        <p:nvSpPr>
          <p:cNvPr id="44039" name="Rectangle 6">
            <a:extLst>
              <a:ext uri="{FF2B5EF4-FFF2-40B4-BE49-F238E27FC236}">
                <a16:creationId xmlns:a16="http://schemas.microsoft.com/office/drawing/2014/main" id="{1472E7D3-909F-40A1-B5FA-8668B01B9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3581400"/>
            <a:ext cx="2706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Voltage</a:t>
            </a:r>
            <a:r>
              <a:rPr lang="en-US" altLang="en-US"/>
              <a:t>-</a:t>
            </a:r>
            <a:r>
              <a:rPr lang="en-US" altLang="en-US" b="1"/>
              <a:t>Gated Channel</a:t>
            </a:r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0382ACF6F3E44086D2264018729922" ma:contentTypeVersion="13" ma:contentTypeDescription="Create a new document." ma:contentTypeScope="" ma:versionID="5b9e252c544d3ae990b30b4a984d8907">
  <xsd:schema xmlns:xsd="http://www.w3.org/2001/XMLSchema" xmlns:xs="http://www.w3.org/2001/XMLSchema" xmlns:p="http://schemas.microsoft.com/office/2006/metadata/properties" xmlns:ns3="92719922-4334-480f-8037-6f1b65853955" xmlns:ns4="93d7a61f-0460-4e8a-9726-056213105f2e" targetNamespace="http://schemas.microsoft.com/office/2006/metadata/properties" ma:root="true" ma:fieldsID="a7bf18062634a52dc3ae41a4e694d12c" ns3:_="" ns4:_="">
    <xsd:import namespace="92719922-4334-480f-8037-6f1b65853955"/>
    <xsd:import namespace="93d7a61f-0460-4e8a-9726-056213105f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19922-4334-480f-8037-6f1b658539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a61f-0460-4e8a-9726-056213105f2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5272D3-C7D2-4EBB-B284-E018D59201B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B3F5513-14DD-47C1-AF7C-E155684A95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A9CDF1-979E-4A27-AF37-0E2E9234C0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719922-4334-480f-8037-6f1b65853955"/>
    <ds:schemaRef ds:uri="93d7a61f-0460-4e8a-9726-056213105f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231</Words>
  <Application>Microsoft Office PowerPoint</Application>
  <PresentationFormat>Widescreen</PresentationFormat>
  <Paragraphs>33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Uppal, Swati</dc:creator>
  <cp:lastModifiedBy>Uppal, Swati</cp:lastModifiedBy>
  <cp:revision>1</cp:revision>
  <dcterms:created xsi:type="dcterms:W3CDTF">2020-06-11T08:10:13Z</dcterms:created>
  <dcterms:modified xsi:type="dcterms:W3CDTF">2020-06-16T13:59:29Z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0x010100DE0382ACF6F3E44086D2264018729922</vt:lpwstr>
  </property>
</Properties>
</file>