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76" r:id="rId5"/>
    <p:sldId id="377" r:id="rId6"/>
    <p:sldId id="378" r:id="rId7"/>
    <p:sldId id="379" r:id="rId8"/>
    <p:sldId id="380" r:id="rId9"/>
    <p:sldId id="381" r:id="rId10"/>
    <p:sldId id="382" r:id="rId11"/>
    <p:sldId id="383" r:id="rId12"/>
    <p:sldId id="384" r:id="rId13"/>
    <p:sldId id="385" r:id="rId14"/>
    <p:sldId id="3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18FC34-D315-4E3A-B2CC-EA89EF7EC301}" v="4" dt="2020-06-16T14:04:29.7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E018FC34-D315-4E3A-B2CC-EA89EF7EC301}"/>
    <pc:docChg chg="addSld modSld modMainMaster">
      <pc:chgData name="Uppal, Swati" userId="365464e5-ff76-4f3a-bc3c-8e1ab029e32d" providerId="ADAL" clId="{E018FC34-D315-4E3A-B2CC-EA89EF7EC301}" dt="2020-06-16T14:04:59.440" v="6" actId="1076"/>
      <pc:docMkLst>
        <pc:docMk/>
      </pc:docMkLst>
      <pc:sldChg chg="add">
        <pc:chgData name="Uppal, Swati" userId="365464e5-ff76-4f3a-bc3c-8e1ab029e32d" providerId="ADAL" clId="{E018FC34-D315-4E3A-B2CC-EA89EF7EC301}" dt="2020-06-16T14:01:21.661" v="0"/>
        <pc:sldMkLst>
          <pc:docMk/>
          <pc:sldMk cId="0" sldId="375"/>
        </pc:sldMkLst>
      </pc:sldChg>
      <pc:sldChg chg="addSp modSp">
        <pc:chgData name="Uppal, Swati" userId="365464e5-ff76-4f3a-bc3c-8e1ab029e32d" providerId="ADAL" clId="{E018FC34-D315-4E3A-B2CC-EA89EF7EC301}" dt="2020-06-16T14:04:13.437" v="3" actId="1076"/>
        <pc:sldMkLst>
          <pc:docMk/>
          <pc:sldMk cId="0" sldId="376"/>
        </pc:sldMkLst>
        <pc:spChg chg="mod">
          <ac:chgData name="Uppal, Swati" userId="365464e5-ff76-4f3a-bc3c-8e1ab029e32d" providerId="ADAL" clId="{E018FC34-D315-4E3A-B2CC-EA89EF7EC301}" dt="2020-06-16T14:03:57.969" v="1" actId="1076"/>
          <ac:spMkLst>
            <pc:docMk/>
            <pc:sldMk cId="0" sldId="376"/>
            <ac:spMk id="137219" creationId="{0F529B12-D4C8-491E-8FC5-198755A49BEB}"/>
          </ac:spMkLst>
        </pc:spChg>
        <pc:picChg chg="add mod">
          <ac:chgData name="Uppal, Swati" userId="365464e5-ff76-4f3a-bc3c-8e1ab029e32d" providerId="ADAL" clId="{E018FC34-D315-4E3A-B2CC-EA89EF7EC301}" dt="2020-06-16T14:04:13.437" v="3" actId="1076"/>
          <ac:picMkLst>
            <pc:docMk/>
            <pc:sldMk cId="0" sldId="376"/>
            <ac:picMk id="3" creationId="{3A85EAF6-BFCB-4703-99C9-78D8E4766F45}"/>
          </ac:picMkLst>
        </pc:picChg>
      </pc:sldChg>
      <pc:sldMasterChg chg="modSldLayout">
        <pc:chgData name="Uppal, Swati" userId="365464e5-ff76-4f3a-bc3c-8e1ab029e32d" providerId="ADAL" clId="{E018FC34-D315-4E3A-B2CC-EA89EF7EC301}" dt="2020-06-16T14:04:59.440" v="6" actId="1076"/>
        <pc:sldMasterMkLst>
          <pc:docMk/>
          <pc:sldMasterMk cId="2906658893" sldId="2147483648"/>
        </pc:sldMasterMkLst>
        <pc:sldLayoutChg chg="addSp modSp">
          <pc:chgData name="Uppal, Swati" userId="365464e5-ff76-4f3a-bc3c-8e1ab029e32d" providerId="ADAL" clId="{E018FC34-D315-4E3A-B2CC-EA89EF7EC301}" dt="2020-06-16T14:04:59.440" v="6" actId="1076"/>
          <pc:sldLayoutMkLst>
            <pc:docMk/>
            <pc:sldMasterMk cId="2906658893" sldId="2147483648"/>
            <pc:sldLayoutMk cId="1203523822" sldId="2147483655"/>
          </pc:sldLayoutMkLst>
          <pc:picChg chg="add mod">
            <ac:chgData name="Uppal, Swati" userId="365464e5-ff76-4f3a-bc3c-8e1ab029e32d" providerId="ADAL" clId="{E018FC34-D315-4E3A-B2CC-EA89EF7EC301}" dt="2020-06-16T14:04:59.440" v="6" actId="1076"/>
            <ac:picMkLst>
              <pc:docMk/>
              <pc:sldMasterMk cId="2906658893" sldId="2147483648"/>
              <pc:sldLayoutMk cId="1203523822" sldId="2147483655"/>
              <ac:picMk id="6" creationId="{98D09C1D-269F-40E7-BE38-6B0C64BB9E49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0B51D-5BA3-4179-8B61-AF6ED3111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856C6-7849-4DD0-9A12-A94BA56A6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7E2AE-3C50-46DA-B6B8-0A9F66E17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6DFEC-33D3-4676-AE66-C750012F1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BCF9F-0F4E-46CD-8410-0C6F47AF4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3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453EE-AE8F-49E2-8BAE-CFCE82CAE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244ED8-8738-4742-A7BE-40077FA85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C7860-96B4-4094-ABD9-E3E24E3C9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C677F-265D-4FE6-8819-56930671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8C3EC-BB9A-4BF3-B84D-564FAFD1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7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15A39D-FA58-479D-8B68-20EAF2D03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71512A-20AA-4DD2-9DE8-EA59A1FEF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F8568-077D-457C-B03C-9E7B2EAC8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65A41-8302-40DD-9EE9-434658C5D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F07ED-2632-4DA4-A9C1-2A68EED9E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0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93C35-BBC2-4565-ACE2-CD4CDFF3E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67CBF-5E3D-4584-B45B-915A98B6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93CB9-0AFD-4B18-B7A8-4144C052F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26753-3D8C-49B6-A90F-960AF8FBB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DD073-6ED7-44A1-A800-930C2AC4F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AC0B8-0DD1-4478-8C7B-BD7D9A8E1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347BE-6DA0-442F-BF5D-621C4D0E2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D1ABC-0AD7-4367-97C5-7F9CBB331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E7C28-B96E-46BD-84F1-AD8305E84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E159F-860D-4C01-B90E-E4B4F67C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0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D6CDA-8F14-4961-85CA-AD0D01028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F11D6-56F7-4137-9664-15D2FBDEF8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9EEB2-F432-40CA-A973-DA71CA470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894F1-F958-4D5B-9305-411044129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E9C0F-70C4-410A-9810-35334CFB9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9C220-4EB8-4D88-B64F-9ED45DFE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0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050B-2B58-4240-8CEF-C2D6886AB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185F4-C315-4DAC-95F9-C14F4949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45007-066E-4B84-90B7-D9189A79C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569A54-E054-40B6-BE2C-D6839D46B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0B882A-634D-493F-BD5A-273D7D87AC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AF11D5-AF32-4A84-91FB-1ED03220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D54DF6-52AF-4397-A8A6-E527DFD72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3FA18E-5C28-4C0C-96AE-52A35CE02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5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2AA06-1125-45E9-809D-7FA8E9CB6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60BBC-BCBA-415A-83E4-F7F7C219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A0B98F-3914-49E4-9F0A-24D9F766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F5698-3807-490B-B99F-7EB7E7370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05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F2BC6-9526-45BA-A914-9F68EC12D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1A7D4B-BE08-4CB7-AFF2-9C9474D61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0743A-1937-455D-8CA7-3A1091E80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D09C1D-269F-40E7-BE38-6B0C64BB9E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225" y="6391274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2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C1684-8689-4C68-A448-4D9E01E35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8627-5538-4B9A-B598-8DD8DAC7A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801E58-5229-430E-8CB5-DDEFA5C6D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18B26-69EA-4438-A17E-536468FF4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9DBA6-8B3C-4008-97B8-1EF5AB879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1D0470-BFCE-4F81-9B0F-AEF269D3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C742C-9D1E-4E9C-AE13-B07330252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22EF3-E219-417A-AA52-00FAC59B96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6331A6-E9C2-4C36-B053-4F014BAB9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58D8C-A326-46AD-A49F-23A070A04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C6C62-64C6-427E-AF4F-93862562F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96737-8A46-4B25-ADA2-128DB148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1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A43FBD-E60F-47DB-932E-E8A0576C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E87D2-E493-498B-985C-2659391F9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4F484-7F9B-40F9-816A-A537A69AA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4CD1D-6685-469B-BA46-9CD2E6E3AF9C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86FA2-F721-4F41-8622-1B5ADFE85C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3B237-3D71-4BC9-9B78-8B17A1698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8D9AA-1B59-4B2B-8E27-46935DEEF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5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3">
            <a:extLst>
              <a:ext uri="{FF2B5EF4-FFF2-40B4-BE49-F238E27FC236}">
                <a16:creationId xmlns:a16="http://schemas.microsoft.com/office/drawing/2014/main" id="{C1BA0E1B-505B-443F-821E-F4BB604AD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37219" name="TextBox 7">
            <a:extLst>
              <a:ext uri="{FF2B5EF4-FFF2-40B4-BE49-F238E27FC236}">
                <a16:creationId xmlns:a16="http://schemas.microsoft.com/office/drawing/2014/main" id="{0F529B12-D4C8-491E-8FC5-198755A49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1" y="6124576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F40EC0-5627-4C32-8A99-E220D92C1A3B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7221" name="TextBox 9">
            <a:extLst>
              <a:ext uri="{FF2B5EF4-FFF2-40B4-BE49-F238E27FC236}">
                <a16:creationId xmlns:a16="http://schemas.microsoft.com/office/drawing/2014/main" id="{F6BCA380-EAF8-46EC-8CCD-73A2AA668CD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37222" name="TextBox 8">
            <a:extLst>
              <a:ext uri="{FF2B5EF4-FFF2-40B4-BE49-F238E27FC236}">
                <a16:creationId xmlns:a16="http://schemas.microsoft.com/office/drawing/2014/main" id="{731CDECE-5E16-4C1F-89B7-73855863A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505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12</a:t>
            </a:r>
          </a:p>
        </p:txBody>
      </p:sp>
      <p:sp>
        <p:nvSpPr>
          <p:cNvPr id="137223" name="Rectangle 1">
            <a:extLst>
              <a:ext uri="{FF2B5EF4-FFF2-40B4-BE49-F238E27FC236}">
                <a16:creationId xmlns:a16="http://schemas.microsoft.com/office/drawing/2014/main" id="{91A32FD3-A25F-44BD-8478-241BA8CCF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41910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B050"/>
                </a:solidFill>
              </a:rPr>
              <a:t>Pharmacodynamics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85EAF6-BFCB-4703-99C9-78D8E4766F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012" y="6243638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1">
            <a:extLst>
              <a:ext uri="{FF2B5EF4-FFF2-40B4-BE49-F238E27FC236}">
                <a16:creationId xmlns:a16="http://schemas.microsoft.com/office/drawing/2014/main" id="{C2B213BB-676F-431E-8B25-5B3B370DB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57201"/>
            <a:ext cx="3328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Irreversible inhibitors</a:t>
            </a:r>
            <a:endParaRPr lang="en-US" altLang="en-US" sz="2400"/>
          </a:p>
        </p:txBody>
      </p:sp>
      <p:sp>
        <p:nvSpPr>
          <p:cNvPr id="81924" name="Rectangle 2">
            <a:extLst>
              <a:ext uri="{FF2B5EF4-FFF2-40B4-BE49-F238E27FC236}">
                <a16:creationId xmlns:a16="http://schemas.microsoft.com/office/drawing/2014/main" id="{F97D2872-3532-4CE2-ACA6-E27E77388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1922" name="Object 1">
            <a:extLst>
              <a:ext uri="{FF2B5EF4-FFF2-40B4-BE49-F238E27FC236}">
                <a16:creationId xmlns:a16="http://schemas.microsoft.com/office/drawing/2014/main" id="{E67A57BA-9EB0-42D3-8310-3311458BCC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401" y="2286000"/>
          <a:ext cx="776287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S ChemDraw Drawing" r:id="rId3" imgW="5981350" imgH="1881707" progId="ChemDraw.Document.6.0">
                  <p:embed/>
                </p:oleObj>
              </mc:Choice>
              <mc:Fallback>
                <p:oleObj name="CS ChemDraw Drawing" r:id="rId3" imgW="5981350" imgH="1881707" progId="ChemDraw.Document.6.0">
                  <p:embed/>
                  <p:pic>
                    <p:nvPicPr>
                      <p:cNvPr id="81922" name="Object 1">
                        <a:extLst>
                          <a:ext uri="{FF2B5EF4-FFF2-40B4-BE49-F238E27FC236}">
                            <a16:creationId xmlns:a16="http://schemas.microsoft.com/office/drawing/2014/main" id="{E67A57BA-9EB0-42D3-8310-3311458BCC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2286000"/>
                        <a:ext cx="7762875" cy="243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5" name="Rectangle 3">
            <a:extLst>
              <a:ext uri="{FF2B5EF4-FFF2-40B4-BE49-F238E27FC236}">
                <a16:creationId xmlns:a16="http://schemas.microsoft.com/office/drawing/2014/main" id="{1FE92CF1-3EF8-4DF4-A57F-EA243316E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953000"/>
            <a:ext cx="8534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altLang="en-US" sz="2000" i="1">
                <a:cs typeface="Times New Roman" panose="02020603050405020304" pitchFamily="18" charset="0"/>
              </a:rPr>
              <a:t>It may be interest to mention that although DIFP binds irreversibly with the enzyme acetylcholinesterase; scientists have developed its antidote </a:t>
            </a:r>
            <a:r>
              <a:rPr lang="en-US" altLang="en-US" sz="2000" i="1"/>
              <a:t>pralidoxime chloride (2-PAM Cl) as acetylcholine regenerators. The antidote binds with anionic site and displaces DFIP from serine</a:t>
            </a:r>
            <a:r>
              <a:rPr lang="en-US" altLang="en-US" sz="2000"/>
              <a:t> </a:t>
            </a:r>
            <a:r>
              <a:rPr lang="en-US" altLang="en-US" sz="2000" i="1"/>
              <a:t>thus regenerating acetylcholinesterase</a:t>
            </a:r>
            <a:r>
              <a:rPr lang="en-US" altLang="en-US" sz="1400">
                <a:latin typeface="Times New Roman" panose="02020603050405020304" pitchFamily="18" charset="0"/>
              </a:rPr>
              <a:t>.</a:t>
            </a:r>
            <a:endParaRPr lang="en-US" altLang="en-US"/>
          </a:p>
        </p:txBody>
      </p:sp>
      <p:sp>
        <p:nvSpPr>
          <p:cNvPr id="81926" name="Rectangle 5">
            <a:extLst>
              <a:ext uri="{FF2B5EF4-FFF2-40B4-BE49-F238E27FC236}">
                <a16:creationId xmlns:a16="http://schemas.microsoft.com/office/drawing/2014/main" id="{1C414E6D-1430-48AE-AE4D-15A1F11D5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066801"/>
            <a:ext cx="822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0000"/>
                </a:solidFill>
              </a:rPr>
              <a:t>The irreversible inhibition</a:t>
            </a:r>
            <a:r>
              <a:rPr lang="en-US" altLang="en-US" sz="2000">
                <a:solidFill>
                  <a:srgbClr val="FF0000"/>
                </a:solidFill>
              </a:rPr>
              <a:t> </a:t>
            </a:r>
            <a:r>
              <a:rPr lang="en-US" altLang="en-US" sz="2000">
                <a:solidFill>
                  <a:srgbClr val="000000"/>
                </a:solidFill>
              </a:rPr>
              <a:t>of acetylcholinesterase by DIFP occurs by the formation of covalent bond:</a:t>
            </a:r>
            <a:endParaRPr lang="en-US" altLang="en-U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">
            <a:extLst>
              <a:ext uri="{FF2B5EF4-FFF2-40B4-BE49-F238E27FC236}">
                <a16:creationId xmlns:a16="http://schemas.microsoft.com/office/drawing/2014/main" id="{4679C607-AF47-4824-BCB7-09CBC0A12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228601"/>
            <a:ext cx="85344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2000"/>
              <a:t>Biochemistry of enzymes: Enzymes as biocatalysts, binding and catalytic sites,</a:t>
            </a:r>
          </a:p>
          <a:p>
            <a:pPr algn="just" eaLnBrk="1" hangingPunct="1"/>
            <a:r>
              <a:rPr lang="en-US" altLang="en-US" sz="2000"/>
              <a:t>cofactor: Apoenzyme and Holoenzyme, enzyme- substrate complex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Enzyme-substrate interactions: Lock-and-Key Model and induced fit model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Factors affecting enzyme activity: Effect of concentrations of substrates and enzymes, temperature and pH on rate of reaction, Michaelis-Constant and Michaelis Menten equation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Effect of inhibitors on enzyme activity: Reversible, competitive, noncompetitive    and uncompetitive inhibitors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Allosteric enzymes: Allosteric activation (PAM) and inhibition (NAM),  silent allosteric modulators (SAM), effect of allosteric modulation on reaction kinetics</a:t>
            </a:r>
          </a:p>
          <a:p>
            <a:pPr algn="just" eaLnBrk="1" hangingPunct="1"/>
            <a:r>
              <a:rPr lang="en-US" altLang="en-US" sz="2000"/>
              <a:t>	</a:t>
            </a:r>
          </a:p>
          <a:p>
            <a:pPr algn="just" eaLnBrk="1" hangingPunct="1"/>
            <a:r>
              <a:rPr lang="en-US" altLang="en-US" sz="2000"/>
              <a:t>Nomenclature of enzymes: EC1, EC2, EC3, EC4, EC5, EC6 and EC7.</a:t>
            </a:r>
          </a:p>
          <a:p>
            <a:pPr algn="just" eaLnBrk="1" hangingPunct="1"/>
            <a:endParaRPr lang="en-US" altLang="en-US" sz="2000"/>
          </a:p>
          <a:p>
            <a:pPr algn="just" eaLnBrk="1" hangingPunct="1"/>
            <a:r>
              <a:rPr lang="en-US" altLang="en-US" sz="2000"/>
              <a:t>Enzymes as therapeutic targets: Extracellular and intracellular enzymes.</a:t>
            </a:r>
            <a:endParaRPr lang="en-US" altLang="en-US" sz="20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>
            <a:extLst>
              <a:ext uri="{FF2B5EF4-FFF2-40B4-BE49-F238E27FC236}">
                <a16:creationId xmlns:a16="http://schemas.microsoft.com/office/drawing/2014/main" id="{9A54AAAD-F40F-4208-A516-70680A86E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6802" name="Object 1">
            <a:extLst>
              <a:ext uri="{FF2B5EF4-FFF2-40B4-BE49-F238E27FC236}">
                <a16:creationId xmlns:a16="http://schemas.microsoft.com/office/drawing/2014/main" id="{3A522FEF-3DC9-404D-B21D-C5B34661A8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524000"/>
          <a:ext cx="742315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5053023" imgH="2621055" progId="ChemDraw.Document.6.0">
                  <p:embed/>
                </p:oleObj>
              </mc:Choice>
              <mc:Fallback>
                <p:oleObj name="CS ChemDraw Drawing" r:id="rId3" imgW="5053023" imgH="2621055" progId="ChemDraw.Document.6.0">
                  <p:embed/>
                  <p:pic>
                    <p:nvPicPr>
                      <p:cNvPr id="76802" name="Object 1">
                        <a:extLst>
                          <a:ext uri="{FF2B5EF4-FFF2-40B4-BE49-F238E27FC236}">
                            <a16:creationId xmlns:a16="http://schemas.microsoft.com/office/drawing/2014/main" id="{3A522FEF-3DC9-404D-B21D-C5B34661A8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524000"/>
                        <a:ext cx="7423150" cy="388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4" name="Rectangle 3">
            <a:extLst>
              <a:ext uri="{FF2B5EF4-FFF2-40B4-BE49-F238E27FC236}">
                <a16:creationId xmlns:a16="http://schemas.microsoft.com/office/drawing/2014/main" id="{D25CB804-835F-4128-9297-C16AAB8DA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1" y="457201"/>
            <a:ext cx="7364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Active site comprises binding and catalytic sites </a:t>
            </a:r>
            <a:endParaRPr lang="en-US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>
            <a:extLst>
              <a:ext uri="{FF2B5EF4-FFF2-40B4-BE49-F238E27FC236}">
                <a16:creationId xmlns:a16="http://schemas.microsoft.com/office/drawing/2014/main" id="{A2ED1C6B-6D27-4D7A-B76D-951C04D3E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7826" name="Object 1">
            <a:extLst>
              <a:ext uri="{FF2B5EF4-FFF2-40B4-BE49-F238E27FC236}">
                <a16:creationId xmlns:a16="http://schemas.microsoft.com/office/drawing/2014/main" id="{0D6FF5DB-F0AE-4DC2-A888-61BF893C82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1" y="1905001"/>
          <a:ext cx="8393113" cy="338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6472102" imgH="2581105" progId="ChemDraw.Document.6.0">
                  <p:embed/>
                </p:oleObj>
              </mc:Choice>
              <mc:Fallback>
                <p:oleObj name="CS ChemDraw Drawing" r:id="rId3" imgW="6472102" imgH="2581105" progId="ChemDraw.Document.6.0">
                  <p:embed/>
                  <p:pic>
                    <p:nvPicPr>
                      <p:cNvPr id="77826" name="Object 1">
                        <a:extLst>
                          <a:ext uri="{FF2B5EF4-FFF2-40B4-BE49-F238E27FC236}">
                            <a16:creationId xmlns:a16="http://schemas.microsoft.com/office/drawing/2014/main" id="{0D6FF5DB-F0AE-4DC2-A888-61BF893C82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1905001"/>
                        <a:ext cx="8393113" cy="338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8" name="Rectangle 3">
            <a:extLst>
              <a:ext uri="{FF2B5EF4-FFF2-40B4-BE49-F238E27FC236}">
                <a16:creationId xmlns:a16="http://schemas.microsoft.com/office/drawing/2014/main" id="{B8FE5D10-7D58-4634-B7AA-B91670E06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04801"/>
            <a:ext cx="807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A diagrammatic representation of formation of products from substrates</a:t>
            </a:r>
            <a:endParaRPr lang="en-US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0" name="Object 2">
            <a:extLst>
              <a:ext uri="{FF2B5EF4-FFF2-40B4-BE49-F238E27FC236}">
                <a16:creationId xmlns:a16="http://schemas.microsoft.com/office/drawing/2014/main" id="{4F908AD3-3995-4F32-910F-A00E169941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800" y="990601"/>
          <a:ext cx="5943600" cy="545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4446736" imgH="4074917" progId="ChemDraw.Document.6.0">
                  <p:embed/>
                </p:oleObj>
              </mc:Choice>
              <mc:Fallback>
                <p:oleObj name="CS ChemDraw Drawing" r:id="rId3" imgW="4446736" imgH="4074917" progId="ChemDraw.Document.6.0">
                  <p:embed/>
                  <p:pic>
                    <p:nvPicPr>
                      <p:cNvPr id="78850" name="Object 2">
                        <a:extLst>
                          <a:ext uri="{FF2B5EF4-FFF2-40B4-BE49-F238E27FC236}">
                            <a16:creationId xmlns:a16="http://schemas.microsoft.com/office/drawing/2014/main" id="{4F908AD3-3995-4F32-910F-A00E169941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990601"/>
                        <a:ext cx="5943600" cy="545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>
            <a:extLst>
              <a:ext uri="{FF2B5EF4-FFF2-40B4-BE49-F238E27FC236}">
                <a16:creationId xmlns:a16="http://schemas.microsoft.com/office/drawing/2014/main" id="{DEA624DE-669B-48A6-A874-295C02255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143000"/>
            <a:ext cx="7315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en-US" sz="2400" b="1" dirty="0">
                <a:latin typeface="Arial" charset="0"/>
                <a:ea typeface="Calibri" pitchFamily="34" charset="0"/>
                <a:cs typeface="Arial" charset="0"/>
              </a:rPr>
              <a:t>Factors affecting enzyme activity: </a:t>
            </a: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Several factors affect the rate of enzyme catalyzed reactions:</a:t>
            </a:r>
          </a:p>
          <a:p>
            <a:pPr algn="just" eaLnBrk="0" hangingPunct="0"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indent="457200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 substrate concentration, </a:t>
            </a:r>
            <a:endParaRPr lang="en-US" sz="2400" dirty="0">
              <a:latin typeface="Arial" charset="0"/>
              <a:cs typeface="Arial" charset="0"/>
            </a:endParaRPr>
          </a:p>
          <a:p>
            <a:pPr indent="457200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-enzyme concentration </a:t>
            </a:r>
            <a:endParaRPr lang="en-US" sz="2400" dirty="0">
              <a:latin typeface="Arial" charset="0"/>
              <a:cs typeface="Arial" charset="0"/>
            </a:endParaRPr>
          </a:p>
          <a:p>
            <a:pPr indent="457200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-temperature, </a:t>
            </a:r>
            <a:endParaRPr lang="en-US" sz="2400" dirty="0">
              <a:latin typeface="Arial" charset="0"/>
              <a:cs typeface="Arial" charset="0"/>
            </a:endParaRPr>
          </a:p>
          <a:p>
            <a:pPr indent="457200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-pH, </a:t>
            </a:r>
            <a:endParaRPr lang="en-US" sz="2400" dirty="0">
              <a:latin typeface="Arial" charset="0"/>
              <a:cs typeface="Arial" charset="0"/>
            </a:endParaRPr>
          </a:p>
          <a:p>
            <a:pPr marL="574675" indent="-117475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-product concentration (leading to feed back    inhibition)  </a:t>
            </a:r>
            <a:endParaRPr lang="en-US" sz="2400" dirty="0">
              <a:latin typeface="Arial" charset="0"/>
              <a:cs typeface="Arial" charset="0"/>
            </a:endParaRPr>
          </a:p>
          <a:p>
            <a:pPr indent="457200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-the presence of inhibitors</a:t>
            </a:r>
            <a:endParaRPr lang="en-US" sz="2400" dirty="0">
              <a:latin typeface="Arial" charset="0"/>
              <a:cs typeface="Arial" charset="0"/>
            </a:endParaRPr>
          </a:p>
          <a:p>
            <a:pPr indent="457200" algn="just" eaLnBrk="0" hangingPunct="0">
              <a:defRPr/>
            </a:pPr>
            <a:r>
              <a:rPr lang="en-US" sz="2400" dirty="0">
                <a:latin typeface="Arial" charset="0"/>
                <a:ea typeface="Calibri" pitchFamily="34" charset="0"/>
                <a:cs typeface="Arial" charset="0"/>
              </a:rPr>
              <a:t>-the presence of activators.</a:t>
            </a:r>
            <a:endParaRPr lang="en-US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>
            <a:extLst>
              <a:ext uri="{FF2B5EF4-FFF2-40B4-BE49-F238E27FC236}">
                <a16:creationId xmlns:a16="http://schemas.microsoft.com/office/drawing/2014/main" id="{6A430647-4C8B-4F07-B771-B85CBB5EF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9874" name="Object 1">
            <a:extLst>
              <a:ext uri="{FF2B5EF4-FFF2-40B4-BE49-F238E27FC236}">
                <a16:creationId xmlns:a16="http://schemas.microsoft.com/office/drawing/2014/main" id="{0CCDBAB6-E59A-477D-A6F0-FB8318A3C6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1066801"/>
          <a:ext cx="5791200" cy="380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3748669" imgH="2412126" progId="ChemDraw.Document.6.0">
                  <p:embed/>
                </p:oleObj>
              </mc:Choice>
              <mc:Fallback>
                <p:oleObj name="CS ChemDraw Drawing" r:id="rId3" imgW="3748669" imgH="2412126" progId="ChemDraw.Document.6.0">
                  <p:embed/>
                  <p:pic>
                    <p:nvPicPr>
                      <p:cNvPr id="79874" name="Object 1">
                        <a:extLst>
                          <a:ext uri="{FF2B5EF4-FFF2-40B4-BE49-F238E27FC236}">
                            <a16:creationId xmlns:a16="http://schemas.microsoft.com/office/drawing/2014/main" id="{0CCDBAB6-E59A-477D-A6F0-FB8318A3C6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066801"/>
                        <a:ext cx="5791200" cy="380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6" name="Rectangle 3">
            <a:extLst>
              <a:ext uri="{FF2B5EF4-FFF2-40B4-BE49-F238E27FC236}">
                <a16:creationId xmlns:a16="http://schemas.microsoft.com/office/drawing/2014/main" id="{FDA29BDC-4BBA-4845-BAD1-A57861894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60338"/>
            <a:ext cx="6629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Michaelis constant K</a:t>
            </a:r>
            <a:r>
              <a:rPr lang="en-US" altLang="en-US" sz="2400" b="1" baseline="-30000"/>
              <a:t>m</a:t>
            </a:r>
            <a:r>
              <a:rPr lang="en-US" altLang="en-US" sz="2400" b="1"/>
              <a:t> with the help of substrate concentration</a:t>
            </a:r>
            <a:endParaRPr lang="en-US" altLang="en-US" sz="2400"/>
          </a:p>
        </p:txBody>
      </p:sp>
      <p:sp>
        <p:nvSpPr>
          <p:cNvPr id="79877" name="Rectangle 4">
            <a:extLst>
              <a:ext uri="{FF2B5EF4-FFF2-40B4-BE49-F238E27FC236}">
                <a16:creationId xmlns:a16="http://schemas.microsoft.com/office/drawing/2014/main" id="{28BDB1E8-D707-4308-AE8D-87483FD7C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029200"/>
            <a:ext cx="8382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altLang="en-US" sz="2000"/>
              <a:t>K</a:t>
            </a:r>
            <a:r>
              <a:rPr lang="en-US" altLang="en-US" sz="2000" baseline="-30000"/>
              <a:t>m</a:t>
            </a:r>
            <a:r>
              <a:rPr lang="en-US" altLang="en-US" sz="2000"/>
              <a:t> represents the Michaelis constant which reflects </a:t>
            </a:r>
            <a:r>
              <a:rPr lang="en-US" altLang="en-US" sz="2000">
                <a:cs typeface="Times New Roman" panose="02020603050405020304" pitchFamily="18" charset="0"/>
              </a:rPr>
              <a:t>concentration of substrate that permits the enzyme to achieve half of the V</a:t>
            </a:r>
            <a:r>
              <a:rPr lang="en-US" altLang="en-US" sz="2000" baseline="-30000">
                <a:cs typeface="Times New Roman" panose="02020603050405020304" pitchFamily="18" charset="0"/>
              </a:rPr>
              <a:t>max</a:t>
            </a:r>
            <a:r>
              <a:rPr lang="en-US" altLang="en-US" sz="2000"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en-US" altLang="en-US" sz="2000">
              <a:cs typeface="Times New Roman" panose="02020603050405020304" pitchFamily="18" charset="0"/>
            </a:endParaRPr>
          </a:p>
          <a:p>
            <a:pPr algn="just"/>
            <a:r>
              <a:rPr lang="en-US" altLang="en-US" sz="2000" b="1">
                <a:cs typeface="Times New Roman" panose="02020603050405020304" pitchFamily="18" charset="0"/>
              </a:rPr>
              <a:t>Michaelis Constant</a:t>
            </a:r>
            <a:r>
              <a:rPr lang="en-US" altLang="en-US" sz="2000">
                <a:cs typeface="Times New Roman" panose="02020603050405020304" pitchFamily="18" charset="0"/>
              </a:rPr>
              <a:t>, K</a:t>
            </a:r>
            <a:r>
              <a:rPr lang="en-US" altLang="en-US" sz="2000" baseline="-30000">
                <a:cs typeface="Times New Roman" panose="02020603050405020304" pitchFamily="18" charset="0"/>
              </a:rPr>
              <a:t>m</a:t>
            </a:r>
            <a:r>
              <a:rPr lang="en-US" altLang="en-US" sz="2000">
                <a:cs typeface="Times New Roman" panose="02020603050405020304" pitchFamily="18" charset="0"/>
              </a:rPr>
              <a:t> can be used to derive useful information about enzyme-substrate interaction. </a:t>
            </a:r>
            <a:endParaRPr lang="en-US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>
            <a:extLst>
              <a:ext uri="{FF2B5EF4-FFF2-40B4-BE49-F238E27FC236}">
                <a16:creationId xmlns:a16="http://schemas.microsoft.com/office/drawing/2014/main" id="{F7BDBF07-2324-481B-A2B8-36C47ECF3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0898" name="Object 1">
            <a:extLst>
              <a:ext uri="{FF2B5EF4-FFF2-40B4-BE49-F238E27FC236}">
                <a16:creationId xmlns:a16="http://schemas.microsoft.com/office/drawing/2014/main" id="{BF7CBCD4-ED43-40B3-8B7E-DA0A80CA127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801" y="1447801"/>
          <a:ext cx="6448425" cy="395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5019820" imgH="3042961" progId="ChemDraw.Document.6.0">
                  <p:embed/>
                </p:oleObj>
              </mc:Choice>
              <mc:Fallback>
                <p:oleObj name="CS ChemDraw Drawing" r:id="rId3" imgW="5019820" imgH="3042961" progId="ChemDraw.Document.6.0">
                  <p:embed/>
                  <p:pic>
                    <p:nvPicPr>
                      <p:cNvPr id="80898" name="Object 1">
                        <a:extLst>
                          <a:ext uri="{FF2B5EF4-FFF2-40B4-BE49-F238E27FC236}">
                            <a16:creationId xmlns:a16="http://schemas.microsoft.com/office/drawing/2014/main" id="{BF7CBCD4-ED43-40B3-8B7E-DA0A80CA12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1" y="1447801"/>
                        <a:ext cx="6448425" cy="3954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3">
            <a:extLst>
              <a:ext uri="{FF2B5EF4-FFF2-40B4-BE49-F238E27FC236}">
                <a16:creationId xmlns:a16="http://schemas.microsoft.com/office/drawing/2014/main" id="{54E29018-63AF-4CD6-98B9-B5D16CD31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04801"/>
            <a:ext cx="739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>
                <a:cs typeface="Times New Roman" panose="02020603050405020304" pitchFamily="18" charset="0"/>
              </a:rPr>
              <a:t>A diagrammatic representation of allosteric feed back inhibition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6">
            <a:extLst>
              <a:ext uri="{FF2B5EF4-FFF2-40B4-BE49-F238E27FC236}">
                <a16:creationId xmlns:a16="http://schemas.microsoft.com/office/drawing/2014/main" id="{50337C68-DC65-435B-8761-D37AF41EF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762001"/>
            <a:ext cx="815340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Rectangle 8">
            <a:extLst>
              <a:ext uri="{FF2B5EF4-FFF2-40B4-BE49-F238E27FC236}">
                <a16:creationId xmlns:a16="http://schemas.microsoft.com/office/drawing/2014/main" id="{3F78AC23-1BD2-475F-B358-79F557AB1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1" y="228601"/>
            <a:ext cx="5383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cs typeface="Times New Roman" panose="02020603050405020304" pitchFamily="18" charset="0"/>
              </a:rPr>
              <a:t>Direct  reversible enzyme inhibitors</a:t>
            </a:r>
            <a:endParaRPr lang="en-US" altLang="en-US" sz="24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9A214B-8811-429A-A892-45AD0A5CF12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62E7C22-8ACF-4158-9984-9A5F1D8744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C46832-983E-4D13-AEBE-1C3F202AB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388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2020-06-11T08:15:00Z</dcterms:created>
  <dcterms:modified xsi:type="dcterms:W3CDTF">2020-06-16T14:05:06Z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