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53" r:id="rId5"/>
    <p:sldId id="354" r:id="rId6"/>
    <p:sldId id="355" r:id="rId7"/>
    <p:sldId id="356" r:id="rId8"/>
    <p:sldId id="357" r:id="rId9"/>
    <p:sldId id="358" r:id="rId10"/>
    <p:sldId id="359" r:id="rId11"/>
    <p:sldId id="360" r:id="rId12"/>
    <p:sldId id="361" r:id="rId13"/>
    <p:sldId id="362" r:id="rId14"/>
    <p:sldId id="37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6F73F1-27BF-45B8-9A9D-A63E9F9AA37E}" v="4" dt="2020-06-16T13:56:05.9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ppal, Swati" userId="365464e5-ff76-4f3a-bc3c-8e1ab029e32d" providerId="ADAL" clId="{DF6F73F1-27BF-45B8-9A9D-A63E9F9AA37E}"/>
    <pc:docChg chg="addSld modSld modMainMaster">
      <pc:chgData name="Uppal, Swati" userId="365464e5-ff76-4f3a-bc3c-8e1ab029e32d" providerId="ADAL" clId="{DF6F73F1-27BF-45B8-9A9D-A63E9F9AA37E}" dt="2020-06-16T13:56:09.766" v="5" actId="1076"/>
      <pc:docMkLst>
        <pc:docMk/>
      </pc:docMkLst>
      <pc:sldChg chg="addSp modSp">
        <pc:chgData name="Uppal, Swati" userId="365464e5-ff76-4f3a-bc3c-8e1ab029e32d" providerId="ADAL" clId="{DF6F73F1-27BF-45B8-9A9D-A63E9F9AA37E}" dt="2020-06-16T13:55:45.646" v="3" actId="1076"/>
        <pc:sldMkLst>
          <pc:docMk/>
          <pc:sldMk cId="0" sldId="353"/>
        </pc:sldMkLst>
        <pc:spChg chg="mod">
          <ac:chgData name="Uppal, Swati" userId="365464e5-ff76-4f3a-bc3c-8e1ab029e32d" providerId="ADAL" clId="{DF6F73F1-27BF-45B8-9A9D-A63E9F9AA37E}" dt="2020-06-16T13:55:45.646" v="3" actId="1076"/>
          <ac:spMkLst>
            <pc:docMk/>
            <pc:sldMk cId="0" sldId="353"/>
            <ac:spMk id="129027" creationId="{40DD6742-BF1B-4B59-90B4-BB1E5DFD5D22}"/>
          </ac:spMkLst>
        </pc:spChg>
        <pc:picChg chg="add mod">
          <ac:chgData name="Uppal, Swati" userId="365464e5-ff76-4f3a-bc3c-8e1ab029e32d" providerId="ADAL" clId="{DF6F73F1-27BF-45B8-9A9D-A63E9F9AA37E}" dt="2020-06-16T13:55:40.945" v="2" actId="1076"/>
          <ac:picMkLst>
            <pc:docMk/>
            <pc:sldMk cId="0" sldId="353"/>
            <ac:picMk id="3" creationId="{B386B054-37F0-41A5-B444-C253B7EC8DAF}"/>
          </ac:picMkLst>
        </pc:picChg>
      </pc:sldChg>
      <pc:sldChg chg="add">
        <pc:chgData name="Uppal, Swati" userId="365464e5-ff76-4f3a-bc3c-8e1ab029e32d" providerId="ADAL" clId="{DF6F73F1-27BF-45B8-9A9D-A63E9F9AA37E}" dt="2020-06-16T13:53:55.261" v="0"/>
        <pc:sldMkLst>
          <pc:docMk/>
          <pc:sldMk cId="0" sldId="375"/>
        </pc:sldMkLst>
      </pc:sldChg>
      <pc:sldMasterChg chg="modSldLayout">
        <pc:chgData name="Uppal, Swati" userId="365464e5-ff76-4f3a-bc3c-8e1ab029e32d" providerId="ADAL" clId="{DF6F73F1-27BF-45B8-9A9D-A63E9F9AA37E}" dt="2020-06-16T13:56:09.766" v="5" actId="1076"/>
        <pc:sldMasterMkLst>
          <pc:docMk/>
          <pc:sldMasterMk cId="1457029327" sldId="2147483648"/>
        </pc:sldMasterMkLst>
        <pc:sldLayoutChg chg="addSp modSp">
          <pc:chgData name="Uppal, Swati" userId="365464e5-ff76-4f3a-bc3c-8e1ab029e32d" providerId="ADAL" clId="{DF6F73F1-27BF-45B8-9A9D-A63E9F9AA37E}" dt="2020-06-16T13:56:09.766" v="5" actId="1076"/>
          <pc:sldLayoutMkLst>
            <pc:docMk/>
            <pc:sldMasterMk cId="1457029327" sldId="2147483648"/>
            <pc:sldLayoutMk cId="3082022123" sldId="2147483655"/>
          </pc:sldLayoutMkLst>
          <pc:picChg chg="add mod">
            <ac:chgData name="Uppal, Swati" userId="365464e5-ff76-4f3a-bc3c-8e1ab029e32d" providerId="ADAL" clId="{DF6F73F1-27BF-45B8-9A9D-A63E9F9AA37E}" dt="2020-06-16T13:56:09.766" v="5" actId="1076"/>
            <ac:picMkLst>
              <pc:docMk/>
              <pc:sldMasterMk cId="1457029327" sldId="2147483648"/>
              <pc:sldLayoutMk cId="3082022123" sldId="2147483655"/>
              <ac:picMk id="6" creationId="{7BC45815-CCFE-4851-B509-81B6E40ACE9A}"/>
            </ac:picMkLst>
          </pc:pic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3ECAF-B8CE-4016-AEB1-91888AB127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E8D5C9-8D57-4A12-B9C2-141EB630AA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99FFDC-328E-4131-90B1-1403A7639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B4E-6A92-44C3-B5D6-53FA79D1C3C8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4FDF3A-A40A-4BB7-8746-38E944F4B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2304D6-1732-45DC-BBA6-34AAD888E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9FA29-D2EA-466C-A604-86F50FA03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76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162BF-DE37-460C-A220-9CF6EE669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DE7BDC-F5B9-4E71-8FD2-38F59F0994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CB69DF-0A9F-48F1-9C73-F4767D74C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B4E-6A92-44C3-B5D6-53FA79D1C3C8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4BAB-7567-4066-A2D8-4E8F277B4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D640B2-8922-44F9-89F1-76EE9A0E0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9FA29-D2EA-466C-A604-86F50FA03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922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EC9490-DBC1-4628-A2A1-F5238571B4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128CB7-FFC6-4165-981D-D92734F809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B9126-0264-46EE-92CD-6E14F56A2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B4E-6A92-44C3-B5D6-53FA79D1C3C8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372B12-9355-44F2-9278-8B143806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1DA57F-F6CE-47C9-A882-4255E2C79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9FA29-D2EA-466C-A604-86F50FA03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34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A30A2-D3BD-4CF0-AB73-599C26337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EF2B9-6197-453F-9D77-313D86F455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D9693-0CF8-4516-9A0E-0EE997927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B4E-6A92-44C3-B5D6-53FA79D1C3C8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C033FB-3474-4965-9C7D-0978392FE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0C931-B475-44D9-86E2-0D906EAE3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9FA29-D2EA-466C-A604-86F50FA03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15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FD80-A103-4A66-84D3-6A7FA8B08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D41D27-7555-462D-A7C7-2B4051EAC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38B747-3289-4572-9970-DD70EBD58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B4E-6A92-44C3-B5D6-53FA79D1C3C8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0A972-1199-4C44-AD12-195BF7338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2DDCF-6848-44E8-AE55-5E89BF514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9FA29-D2EA-466C-A604-86F50FA03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387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6D1A4-94BA-413F-BCEE-B484822A1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BACD6-29FA-4039-8C04-93D9C99879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ADA56D-9406-4E80-B5FC-EE307428E1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B40578-0E33-4973-B51B-560821B2D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B4E-6A92-44C3-B5D6-53FA79D1C3C8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8FBCB9-A72E-4A3A-B293-17D1531F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620968-0437-4EFA-A198-096F4EBA3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9FA29-D2EA-466C-A604-86F50FA03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5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61090-85FE-4F83-AC68-BC2FAEFF6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4D87F0-F66B-429F-917E-83336E748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DC80A9-CD09-4D6C-8BC2-70E0BD8D72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E0281D-74A3-4DBD-B7DD-3305659A64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F5D1C1-B825-40D5-B628-7FAFF8A347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27151A-CFB1-4443-81B8-A98EE4893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B4E-6A92-44C3-B5D6-53FA79D1C3C8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4D002D-FBF9-4643-9BC2-AD27E34CE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2568E8-6178-4297-A155-F0E812F74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9FA29-D2EA-466C-A604-86F50FA03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742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2BC85-6EDB-4DAA-86A3-F40C346F6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AA316A-A3F0-4A7E-B78C-E35882E90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B4E-6A92-44C3-B5D6-53FA79D1C3C8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D4AAB2-AE1E-45D7-B235-C655040FF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4CF3EB-C892-4E5F-A874-4A3671AE0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9FA29-D2EA-466C-A604-86F50FA03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709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888402-B075-4BBA-B32C-4BAB4447C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B4E-6A92-44C3-B5D6-53FA79D1C3C8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08AE8F-E6D1-4652-A2EF-0FABBADED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A191AC-3690-4DD5-868E-EFCC8DA7E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9FA29-D2EA-466C-A604-86F50FA034B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C45815-CCFE-4851-B509-81B6E40AC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375" y="6426200"/>
            <a:ext cx="149542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02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43AAB-B87C-45AF-BF8F-76A3FFF3C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40923-A798-4B2A-9DBA-7FE6A9C38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F9D516-A83C-403B-9E5B-529068B9A0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2E6941-B970-498F-9568-3290C877F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B4E-6A92-44C3-B5D6-53FA79D1C3C8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76AFFB-FF68-46E4-9916-87186FBED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561147-A2CB-4205-B199-19B2C0E76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9FA29-D2EA-466C-A604-86F50FA03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11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95C1D-AA26-4148-B4CF-436A062D3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326A7E-10E3-4FBC-9717-0D9EE48439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0B538E-8DA4-4435-B338-7A345F8CB6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354B3D-7E13-445B-94D7-9A15C50E6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AB4E-6A92-44C3-B5D6-53FA79D1C3C8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93BFEB-9911-466A-967E-CF885AC13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16B1D2-BAEB-422A-A767-06F6EBDAF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9FA29-D2EA-466C-A604-86F50FA03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916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BA2F10-F8D5-4751-9EC9-6DCA09509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BC4EF2-640E-4BEA-9016-A7F293D7F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100F6-693E-45DE-931A-1DE4EE7E5F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0AB4E-6A92-44C3-B5D6-53FA79D1C3C8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FBE5B7-FC4B-47D4-8772-78E83B66DC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BB495-827A-4A7B-A43F-6CDE36F644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9FA29-D2EA-466C-A604-86F50FA03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029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mazon.in/Introduction-Medicinal-Chemistry-Bijoy-Kundu-ebook/dp/B0882YMV3F/ref=sr_1_1?crid=2C6NO3KVCFRWH&amp;dchild=1&amp;keywords=medicinal+chemistry+bijoy+kundu&amp;qid=1592314923&amp;sprefix=medicinal+chemistry+bijoy%2Caps%2C305&amp;sr=8-1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3">
            <a:extLst>
              <a:ext uri="{FF2B5EF4-FFF2-40B4-BE49-F238E27FC236}">
                <a16:creationId xmlns:a16="http://schemas.microsoft.com/office/drawing/2014/main" id="{65037BB6-36F4-4DA7-A6BB-BE74C294E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914400"/>
            <a:ext cx="7162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AN </a:t>
            </a:r>
          </a:p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INTRODUCTION TO        MEDICINAL  CHEMISTRY</a:t>
            </a:r>
          </a:p>
        </p:txBody>
      </p:sp>
      <p:sp>
        <p:nvSpPr>
          <p:cNvPr id="129027" name="TextBox 7">
            <a:extLst>
              <a:ext uri="{FF2B5EF4-FFF2-40B4-BE49-F238E27FC236}">
                <a16:creationId xmlns:a16="http://schemas.microsoft.com/office/drawing/2014/main" id="{40DD6742-BF1B-4B59-90B4-BB1E5DFD5D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351" y="6217443"/>
            <a:ext cx="2178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latin typeface="Calibri" panose="020F0502020204030204" pitchFamily="34" charset="0"/>
              </a:rPr>
              <a:t>Dr. Bijoy Kundu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640D58-29E2-479D-8C09-A251097BEE2B}"/>
              </a:ext>
            </a:extLst>
          </p:cNvPr>
          <p:cNvSpPr/>
          <p:nvPr/>
        </p:nvSpPr>
        <p:spPr bwMode="auto">
          <a:xfrm rot="10800000">
            <a:off x="1854200" y="2768600"/>
            <a:ext cx="762000" cy="25146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9029" name="TextBox 9">
            <a:extLst>
              <a:ext uri="{FF2B5EF4-FFF2-40B4-BE49-F238E27FC236}">
                <a16:creationId xmlns:a16="http://schemas.microsoft.com/office/drawing/2014/main" id="{967C6DE3-F88E-4E4F-B734-78DFC7B6B83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30300" y="3746500"/>
            <a:ext cx="228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anose="020F0502020204030204" pitchFamily="34" charset="0"/>
              </a:rPr>
              <a:t>Wiley India</a:t>
            </a:r>
          </a:p>
        </p:txBody>
      </p:sp>
      <p:sp>
        <p:nvSpPr>
          <p:cNvPr id="129030" name="TextBox 8">
            <a:extLst>
              <a:ext uri="{FF2B5EF4-FFF2-40B4-BE49-F238E27FC236}">
                <a16:creationId xmlns:a16="http://schemas.microsoft.com/office/drawing/2014/main" id="{86C970EF-DE78-4A6A-923F-10E686100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1" y="3429001"/>
            <a:ext cx="2505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000" b="1">
                <a:latin typeface="Calibri" panose="020F0502020204030204" pitchFamily="34" charset="0"/>
              </a:rPr>
              <a:t>Chapter 10</a:t>
            </a:r>
          </a:p>
        </p:txBody>
      </p:sp>
      <p:sp>
        <p:nvSpPr>
          <p:cNvPr id="129031" name="Rectangle 1">
            <a:extLst>
              <a:ext uri="{FF2B5EF4-FFF2-40B4-BE49-F238E27FC236}">
                <a16:creationId xmlns:a16="http://schemas.microsoft.com/office/drawing/2014/main" id="{FEA39A91-8BC5-4761-8DAF-B65BADD345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191000"/>
            <a:ext cx="5562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B050"/>
                </a:solidFill>
              </a:rPr>
              <a:t>Drug-Target Interactions</a:t>
            </a:r>
            <a:endParaRPr lang="en-US" altLang="en-US" sz="3200">
              <a:solidFill>
                <a:srgbClr val="00B05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86B054-37F0-41A5-B444-C253B7EC8D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12" y="6384131"/>
            <a:ext cx="1495425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2">
            <a:extLst>
              <a:ext uri="{FF2B5EF4-FFF2-40B4-BE49-F238E27FC236}">
                <a16:creationId xmlns:a16="http://schemas.microsoft.com/office/drawing/2014/main" id="{9C4D3F37-D356-416E-ACEB-2327E2708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69634" name="Object 1">
            <a:extLst>
              <a:ext uri="{FF2B5EF4-FFF2-40B4-BE49-F238E27FC236}">
                <a16:creationId xmlns:a16="http://schemas.microsoft.com/office/drawing/2014/main" id="{5C2B8722-249E-4AD6-B99F-B38D2E7BD4F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71800" y="1524000"/>
          <a:ext cx="6134100" cy="457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CS ChemDraw Drawing" r:id="rId3" imgW="5143183" imgH="3833867" progId="ChemDraw.Document.6.0">
                  <p:embed/>
                </p:oleObj>
              </mc:Choice>
              <mc:Fallback>
                <p:oleObj name="CS ChemDraw Drawing" r:id="rId3" imgW="5143183" imgH="3833867" progId="ChemDraw.Document.6.0">
                  <p:embed/>
                  <p:pic>
                    <p:nvPicPr>
                      <p:cNvPr id="69634" name="Object 1">
                        <a:extLst>
                          <a:ext uri="{FF2B5EF4-FFF2-40B4-BE49-F238E27FC236}">
                            <a16:creationId xmlns:a16="http://schemas.microsoft.com/office/drawing/2014/main" id="{5C2B8722-249E-4AD6-B99F-B38D2E7BD4F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524000"/>
                        <a:ext cx="6134100" cy="457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6" name="Rectangle 3">
            <a:extLst>
              <a:ext uri="{FF2B5EF4-FFF2-40B4-BE49-F238E27FC236}">
                <a16:creationId xmlns:a16="http://schemas.microsoft.com/office/drawing/2014/main" id="{3003B772-B6AC-481A-A551-DD975078E0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457201"/>
            <a:ext cx="6705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Weak binding interactions between sartan and GPCR</a:t>
            </a:r>
            <a:endParaRPr lang="en-US" altLang="en-US"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E2959A9E-5A2A-4DC0-8DA0-C41240825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252663"/>
            <a:ext cx="8077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hlinkClick r:id="rId2"/>
              </a:rPr>
              <a:t>https://www.amazon.in/Introduction-Medicinal-Chemistry-Bijoy-Kundu-ebook/dp/B0882YMV3F/ref=sr_1_1?crid=2C6NO3KVCFRWH&amp;dchild=1&amp;keywords=medicinal+chemistry+bijoy+kundu&amp;qid=1592314923&amp;sprefix=medicinal+chemistry+bijoy%2Caps%2C305&amp;sr=8-1</a:t>
            </a:r>
            <a:endParaRPr lang="en-US" altLang="en-US"/>
          </a:p>
        </p:txBody>
      </p:sp>
      <p:sp>
        <p:nvSpPr>
          <p:cNvPr id="17411" name="TextBox 3">
            <a:extLst>
              <a:ext uri="{FF2B5EF4-FFF2-40B4-BE49-F238E27FC236}">
                <a16:creationId xmlns:a16="http://schemas.microsoft.com/office/drawing/2014/main" id="{B45D978D-55DE-4CEB-A682-78EE6D4E1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914401"/>
            <a:ext cx="6324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b="1" dirty="0"/>
              <a:t>Link to buy the Book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1">
            <a:extLst>
              <a:ext uri="{FF2B5EF4-FFF2-40B4-BE49-F238E27FC236}">
                <a16:creationId xmlns:a16="http://schemas.microsoft.com/office/drawing/2014/main" id="{4B85CF10-1038-4EE5-BC34-B1BCBEE0C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609601"/>
            <a:ext cx="8534400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US" altLang="en-US" sz="2400"/>
              <a:t>Structural features in compounds involved in binding with protein targets</a:t>
            </a:r>
          </a:p>
          <a:p>
            <a:pPr algn="just" eaLnBrk="1" hangingPunct="1"/>
            <a:r>
              <a:rPr lang="en-US" altLang="en-US" sz="2000"/>
              <a:t>     </a:t>
            </a:r>
          </a:p>
          <a:p>
            <a:pPr algn="just" eaLnBrk="1" hangingPunct="1"/>
            <a:r>
              <a:rPr lang="en-US" altLang="en-US" sz="2400"/>
              <a:t> Structure of protein targets</a:t>
            </a:r>
          </a:p>
          <a:p>
            <a:pPr algn="just" eaLnBrk="1" hangingPunct="1"/>
            <a:r>
              <a:rPr lang="en-US" altLang="en-US" sz="2400"/>
              <a:t>      Role of water in drug-protein interaction</a:t>
            </a:r>
          </a:p>
          <a:p>
            <a:pPr algn="just" eaLnBrk="1" hangingPunct="1"/>
            <a:endParaRPr lang="en-US" altLang="en-US" sz="2400"/>
          </a:p>
          <a:p>
            <a:pPr algn="just" eaLnBrk="1" hangingPunct="1"/>
            <a:r>
              <a:rPr lang="en-US" altLang="en-US" sz="2400"/>
              <a:t>Reversible drug-target interaction</a:t>
            </a:r>
          </a:p>
          <a:p>
            <a:pPr algn="just" eaLnBrk="1" hangingPunct="1"/>
            <a:r>
              <a:rPr lang="en-US" altLang="en-US" sz="2400"/>
              <a:t>      Hydrogen bonds</a:t>
            </a:r>
          </a:p>
          <a:p>
            <a:pPr algn="just" eaLnBrk="1" hangingPunct="1"/>
            <a:r>
              <a:rPr lang="en-US" altLang="en-US" sz="2400"/>
              <a:t>      Ionic interactions (salt bridge)</a:t>
            </a:r>
          </a:p>
          <a:p>
            <a:pPr algn="just" eaLnBrk="1" hangingPunct="1"/>
            <a:r>
              <a:rPr lang="en-US" altLang="en-US" sz="2400"/>
              <a:t>      Cation-p interactions</a:t>
            </a:r>
          </a:p>
          <a:p>
            <a:pPr algn="just" eaLnBrk="1" hangingPunct="1"/>
            <a:r>
              <a:rPr lang="en-US" altLang="en-US" sz="2400"/>
              <a:t>     Van der Waals forces</a:t>
            </a:r>
          </a:p>
          <a:p>
            <a:pPr algn="just" eaLnBrk="1" hangingPunct="1"/>
            <a:r>
              <a:rPr lang="en-US" altLang="en-US" sz="2400"/>
              <a:t>     Dipole-dipole/Ion dipole/dipole-dipole induced</a:t>
            </a:r>
          </a:p>
          <a:p>
            <a:pPr algn="just" eaLnBrk="1" hangingPunct="1"/>
            <a:r>
              <a:rPr lang="en-US" altLang="en-US" sz="2400"/>
              <a:t>     Hydrophobic interaction</a:t>
            </a:r>
          </a:p>
          <a:p>
            <a:pPr algn="just" eaLnBrk="1" hangingPunct="1"/>
            <a:r>
              <a:rPr lang="en-US" altLang="en-US" sz="2400"/>
              <a:t>     p-p stacking interactions</a:t>
            </a:r>
          </a:p>
          <a:p>
            <a:pPr algn="just" eaLnBrk="1" hangingPunct="1"/>
            <a:endParaRPr lang="en-US" altLang="en-US" sz="2400"/>
          </a:p>
          <a:p>
            <a:pPr algn="just" eaLnBrk="1" hangingPunct="1"/>
            <a:r>
              <a:rPr lang="en-US" altLang="en-US" sz="2400"/>
              <a:t>Irreversible Covalent interaction</a:t>
            </a:r>
            <a:r>
              <a:rPr lang="en-US" altLang="en-US" sz="2000"/>
              <a:t>.</a:t>
            </a:r>
            <a:endParaRPr lang="en-US" altLang="en-US" sz="200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2">
            <a:extLst>
              <a:ext uri="{FF2B5EF4-FFF2-40B4-BE49-F238E27FC236}">
                <a16:creationId xmlns:a16="http://schemas.microsoft.com/office/drawing/2014/main" id="{B3B495B1-954C-42AC-9A07-DB41B46BB1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62466" name="Object 1">
            <a:extLst>
              <a:ext uri="{FF2B5EF4-FFF2-40B4-BE49-F238E27FC236}">
                <a16:creationId xmlns:a16="http://schemas.microsoft.com/office/drawing/2014/main" id="{EC7C19F7-3937-4396-9421-BB7F12A96A4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06600" y="1524001"/>
          <a:ext cx="7747000" cy="462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S ChemDraw Drawing" r:id="rId3" imgW="3852326" imgH="2297945" progId="ChemDraw.Document.6.0">
                  <p:embed/>
                </p:oleObj>
              </mc:Choice>
              <mc:Fallback>
                <p:oleObj name="CS ChemDraw Drawing" r:id="rId3" imgW="3852326" imgH="2297945" progId="ChemDraw.Document.6.0">
                  <p:embed/>
                  <p:pic>
                    <p:nvPicPr>
                      <p:cNvPr id="62466" name="Object 1">
                        <a:extLst>
                          <a:ext uri="{FF2B5EF4-FFF2-40B4-BE49-F238E27FC236}">
                            <a16:creationId xmlns:a16="http://schemas.microsoft.com/office/drawing/2014/main" id="{EC7C19F7-3937-4396-9421-BB7F12A96A4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6600" y="1524001"/>
                        <a:ext cx="7747000" cy="4621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68" name="Rectangle 3">
            <a:extLst>
              <a:ext uri="{FF2B5EF4-FFF2-40B4-BE49-F238E27FC236}">
                <a16:creationId xmlns:a16="http://schemas.microsoft.com/office/drawing/2014/main" id="{B2DD07DA-85C0-4E64-A801-903B72A80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04800"/>
            <a:ext cx="7620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000" b="1"/>
              <a:t>A diagrammatic 1D representation of a hypothetical molecule linked through weak interactions with amino acids at the binding site of a hypothetical target </a:t>
            </a:r>
            <a:endParaRPr lang="en-US" altLang="en-US"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2">
            <a:extLst>
              <a:ext uri="{FF2B5EF4-FFF2-40B4-BE49-F238E27FC236}">
                <a16:creationId xmlns:a16="http://schemas.microsoft.com/office/drawing/2014/main" id="{B0A1BFCD-C351-4CDF-A008-85055BDE07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63490" name="Object 1">
            <a:extLst>
              <a:ext uri="{FF2B5EF4-FFF2-40B4-BE49-F238E27FC236}">
                <a16:creationId xmlns:a16="http://schemas.microsoft.com/office/drawing/2014/main" id="{0953EA8E-0413-4743-93D2-8DFD54FC064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4601" y="1325564"/>
          <a:ext cx="6981825" cy="530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CS ChemDraw Drawing" r:id="rId3" imgW="4241041" imgH="3223007" progId="ChemDraw.Document.6.0">
                  <p:embed/>
                </p:oleObj>
              </mc:Choice>
              <mc:Fallback>
                <p:oleObj name="CS ChemDraw Drawing" r:id="rId3" imgW="4241041" imgH="3223007" progId="ChemDraw.Document.6.0">
                  <p:embed/>
                  <p:pic>
                    <p:nvPicPr>
                      <p:cNvPr id="63490" name="Object 1">
                        <a:extLst>
                          <a:ext uri="{FF2B5EF4-FFF2-40B4-BE49-F238E27FC236}">
                            <a16:creationId xmlns:a16="http://schemas.microsoft.com/office/drawing/2014/main" id="{0953EA8E-0413-4743-93D2-8DFD54FC064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1" y="1325564"/>
                        <a:ext cx="6981825" cy="5303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2" name="Rectangle 3">
            <a:extLst>
              <a:ext uri="{FF2B5EF4-FFF2-40B4-BE49-F238E27FC236}">
                <a16:creationId xmlns:a16="http://schemas.microsoft.com/office/drawing/2014/main" id="{2776D1F0-F226-4EF7-9360-FBB2DDA1D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228600"/>
            <a:ext cx="8229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000" b="1"/>
              <a:t>A diagrammatic representation of the binding of atorvastatin to the catalytic hydrophobic cavity of HMG-CoA reductase involving 9 H-bonds</a:t>
            </a:r>
            <a:endParaRPr lang="en-US" altLang="en-US"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2">
            <a:extLst>
              <a:ext uri="{FF2B5EF4-FFF2-40B4-BE49-F238E27FC236}">
                <a16:creationId xmlns:a16="http://schemas.microsoft.com/office/drawing/2014/main" id="{C399C075-A834-4088-84F4-D993985C4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64514" name="Object 1">
            <a:extLst>
              <a:ext uri="{FF2B5EF4-FFF2-40B4-BE49-F238E27FC236}">
                <a16:creationId xmlns:a16="http://schemas.microsoft.com/office/drawing/2014/main" id="{48D09359-4C25-45C7-8A23-68A02CD4917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0" y="2057400"/>
          <a:ext cx="7315200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CS ChemDraw Drawing" r:id="rId3" imgW="6183805" imgH="2575166" progId="ChemDraw.Document.6.0">
                  <p:embed/>
                </p:oleObj>
              </mc:Choice>
              <mc:Fallback>
                <p:oleObj name="CS ChemDraw Drawing" r:id="rId3" imgW="6183805" imgH="2575166" progId="ChemDraw.Document.6.0">
                  <p:embed/>
                  <p:pic>
                    <p:nvPicPr>
                      <p:cNvPr id="64514" name="Object 1">
                        <a:extLst>
                          <a:ext uri="{FF2B5EF4-FFF2-40B4-BE49-F238E27FC236}">
                            <a16:creationId xmlns:a16="http://schemas.microsoft.com/office/drawing/2014/main" id="{48D09359-4C25-45C7-8A23-68A02CD4917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057400"/>
                        <a:ext cx="7315200" cy="304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6" name="Rectangle 3">
            <a:extLst>
              <a:ext uri="{FF2B5EF4-FFF2-40B4-BE49-F238E27FC236}">
                <a16:creationId xmlns:a16="http://schemas.microsoft.com/office/drawing/2014/main" id="{9423AB52-3B68-44C2-847E-8759DE870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33401"/>
            <a:ext cx="8077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A diagrammatic representation of ionic and cation–π interactions</a:t>
            </a:r>
            <a:endParaRPr lang="en-US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2">
            <a:extLst>
              <a:ext uri="{FF2B5EF4-FFF2-40B4-BE49-F238E27FC236}">
                <a16:creationId xmlns:a16="http://schemas.microsoft.com/office/drawing/2014/main" id="{E2DB264C-7083-4CA8-BBD0-C10F0EE2C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65538" name="Object 1">
            <a:extLst>
              <a:ext uri="{FF2B5EF4-FFF2-40B4-BE49-F238E27FC236}">
                <a16:creationId xmlns:a16="http://schemas.microsoft.com/office/drawing/2014/main" id="{66BEE489-1D4D-4A15-8827-FD64331E9B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33800" y="457201"/>
          <a:ext cx="6096000" cy="603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CS ChemDraw Drawing" r:id="rId3" imgW="5350228" imgH="5347384" progId="ChemDraw.Document.6.0">
                  <p:embed/>
                </p:oleObj>
              </mc:Choice>
              <mc:Fallback>
                <p:oleObj name="CS ChemDraw Drawing" r:id="rId3" imgW="5350228" imgH="5347384" progId="ChemDraw.Document.6.0">
                  <p:embed/>
                  <p:pic>
                    <p:nvPicPr>
                      <p:cNvPr id="65538" name="Object 1">
                        <a:extLst>
                          <a:ext uri="{FF2B5EF4-FFF2-40B4-BE49-F238E27FC236}">
                            <a16:creationId xmlns:a16="http://schemas.microsoft.com/office/drawing/2014/main" id="{66BEE489-1D4D-4A15-8827-FD64331E9B9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457201"/>
                        <a:ext cx="6096000" cy="6030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40" name="Rectangle 3">
            <a:extLst>
              <a:ext uri="{FF2B5EF4-FFF2-40B4-BE49-F238E27FC236}">
                <a16:creationId xmlns:a16="http://schemas.microsoft.com/office/drawing/2014/main" id="{7A82DA8D-AAF4-40D7-BDA9-6C4E80D0E8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304800"/>
            <a:ext cx="2433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Vander Waals forces</a:t>
            </a:r>
            <a:endParaRPr lang="en-US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2">
            <a:extLst>
              <a:ext uri="{FF2B5EF4-FFF2-40B4-BE49-F238E27FC236}">
                <a16:creationId xmlns:a16="http://schemas.microsoft.com/office/drawing/2014/main" id="{0DF40DDB-94B9-47D3-AEE1-ED17E5A32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66562" name="Object 1">
            <a:extLst>
              <a:ext uri="{FF2B5EF4-FFF2-40B4-BE49-F238E27FC236}">
                <a16:creationId xmlns:a16="http://schemas.microsoft.com/office/drawing/2014/main" id="{247C9A0D-B59E-44E0-925B-135D6B0C3C0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1" y="2057400"/>
          <a:ext cx="7445375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CS ChemDraw Drawing" r:id="rId3" imgW="10540921" imgH="3986379" progId="ChemDraw.Document.6.0">
                  <p:embed/>
                </p:oleObj>
              </mc:Choice>
              <mc:Fallback>
                <p:oleObj name="CS ChemDraw Drawing" r:id="rId3" imgW="10540921" imgH="3986379" progId="ChemDraw.Document.6.0">
                  <p:embed/>
                  <p:pic>
                    <p:nvPicPr>
                      <p:cNvPr id="66562" name="Object 1">
                        <a:extLst>
                          <a:ext uri="{FF2B5EF4-FFF2-40B4-BE49-F238E27FC236}">
                            <a16:creationId xmlns:a16="http://schemas.microsoft.com/office/drawing/2014/main" id="{247C9A0D-B59E-44E0-925B-135D6B0C3C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1" y="2057400"/>
                        <a:ext cx="7445375" cy="281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64" name="Rectangle 3">
            <a:extLst>
              <a:ext uri="{FF2B5EF4-FFF2-40B4-BE49-F238E27FC236}">
                <a16:creationId xmlns:a16="http://schemas.microsoft.com/office/drawing/2014/main" id="{EDC68F11-77FF-4EB7-B5BD-CE7B981B80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609601"/>
            <a:ext cx="7848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Spontaneous entropy driven hydrophobic interaction</a:t>
            </a:r>
            <a:endParaRPr lang="en-US" alt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2">
            <a:extLst>
              <a:ext uri="{FF2B5EF4-FFF2-40B4-BE49-F238E27FC236}">
                <a16:creationId xmlns:a16="http://schemas.microsoft.com/office/drawing/2014/main" id="{91BF0351-1B06-48E7-888A-9F665C49BC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67586" name="Object 1">
            <a:extLst>
              <a:ext uri="{FF2B5EF4-FFF2-40B4-BE49-F238E27FC236}">
                <a16:creationId xmlns:a16="http://schemas.microsoft.com/office/drawing/2014/main" id="{6E6409EB-50A1-430F-B6F9-203CF366BA5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33801" y="1600200"/>
          <a:ext cx="4606925" cy="209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CS ChemDraw Drawing" r:id="rId3" imgW="5280043" imgH="2396740" progId="ChemDraw.Document.6.0">
                  <p:embed/>
                </p:oleObj>
              </mc:Choice>
              <mc:Fallback>
                <p:oleObj name="CS ChemDraw Drawing" r:id="rId3" imgW="5280043" imgH="2396740" progId="ChemDraw.Document.6.0">
                  <p:embed/>
                  <p:pic>
                    <p:nvPicPr>
                      <p:cNvPr id="67586" name="Object 1">
                        <a:extLst>
                          <a:ext uri="{FF2B5EF4-FFF2-40B4-BE49-F238E27FC236}">
                            <a16:creationId xmlns:a16="http://schemas.microsoft.com/office/drawing/2014/main" id="{6E6409EB-50A1-430F-B6F9-203CF366BA5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1" y="1600200"/>
                        <a:ext cx="4606925" cy="209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89" name="Rectangle 3">
            <a:extLst>
              <a:ext uri="{FF2B5EF4-FFF2-40B4-BE49-F238E27FC236}">
                <a16:creationId xmlns:a16="http://schemas.microsoft.com/office/drawing/2014/main" id="{F54B811C-B71E-409C-8B09-D05523415C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29014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67590" name="Rectangle 5">
            <a:extLst>
              <a:ext uri="{FF2B5EF4-FFF2-40B4-BE49-F238E27FC236}">
                <a16:creationId xmlns:a16="http://schemas.microsoft.com/office/drawing/2014/main" id="{405B12C4-647B-46AA-B63B-0034080675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67587" name="Object 4">
            <a:extLst>
              <a:ext uri="{FF2B5EF4-FFF2-40B4-BE49-F238E27FC236}">
                <a16:creationId xmlns:a16="http://schemas.microsoft.com/office/drawing/2014/main" id="{A6DE8EA2-749C-410E-834E-C8DC20EF63C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10000" y="3810001"/>
          <a:ext cx="3962400" cy="2513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CS ChemDraw Drawing" r:id="rId5" imgW="3020098" imgH="1915179" progId="ChemDraw.Document.6.0">
                  <p:embed/>
                </p:oleObj>
              </mc:Choice>
              <mc:Fallback>
                <p:oleObj name="CS ChemDraw Drawing" r:id="rId5" imgW="3020098" imgH="1915179" progId="ChemDraw.Document.6.0">
                  <p:embed/>
                  <p:pic>
                    <p:nvPicPr>
                      <p:cNvPr id="67587" name="Object 4">
                        <a:extLst>
                          <a:ext uri="{FF2B5EF4-FFF2-40B4-BE49-F238E27FC236}">
                            <a16:creationId xmlns:a16="http://schemas.microsoft.com/office/drawing/2014/main" id="{A6DE8EA2-749C-410E-834E-C8DC20EF63C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810001"/>
                        <a:ext cx="3962400" cy="2513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91" name="Rectangle 6">
            <a:extLst>
              <a:ext uri="{FF2B5EF4-FFF2-40B4-BE49-F238E27FC236}">
                <a16:creationId xmlns:a16="http://schemas.microsoft.com/office/drawing/2014/main" id="{7C1671D9-BC0B-42DD-9752-82CF125D04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1" y="457201"/>
            <a:ext cx="39100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/>
              <a:t>Hydrophobic interactions</a:t>
            </a:r>
            <a:endParaRPr lang="en-US" alt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2">
            <a:extLst>
              <a:ext uri="{FF2B5EF4-FFF2-40B4-BE49-F238E27FC236}">
                <a16:creationId xmlns:a16="http://schemas.microsoft.com/office/drawing/2014/main" id="{9AA60857-56DB-4EF1-9A15-998B5827B5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68610" name="Object 1">
            <a:extLst>
              <a:ext uri="{FF2B5EF4-FFF2-40B4-BE49-F238E27FC236}">
                <a16:creationId xmlns:a16="http://schemas.microsoft.com/office/drawing/2014/main" id="{47F3D549-2F49-41C3-8EB3-D37DD69D9DC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48001" y="1524000"/>
          <a:ext cx="6200775" cy="441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CS ChemDraw Drawing" r:id="rId3" imgW="4292870" imgH="3061317" progId="ChemDraw.Document.6.0">
                  <p:embed/>
                </p:oleObj>
              </mc:Choice>
              <mc:Fallback>
                <p:oleObj name="CS ChemDraw Drawing" r:id="rId3" imgW="4292870" imgH="3061317" progId="ChemDraw.Document.6.0">
                  <p:embed/>
                  <p:pic>
                    <p:nvPicPr>
                      <p:cNvPr id="68610" name="Object 1">
                        <a:extLst>
                          <a:ext uri="{FF2B5EF4-FFF2-40B4-BE49-F238E27FC236}">
                            <a16:creationId xmlns:a16="http://schemas.microsoft.com/office/drawing/2014/main" id="{47F3D549-2F49-41C3-8EB3-D37DD69D9DC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1" y="1524000"/>
                        <a:ext cx="6200775" cy="441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612" name="Rectangle 3">
            <a:extLst>
              <a:ext uri="{FF2B5EF4-FFF2-40B4-BE49-F238E27FC236}">
                <a16:creationId xmlns:a16="http://schemas.microsoft.com/office/drawing/2014/main" id="{0B8F63E8-4024-4D7A-AA92-F16C883B77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381001"/>
            <a:ext cx="6705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Summary of drug-target interactions in a hypothetical molecule</a:t>
            </a:r>
            <a:endParaRPr lang="en-US" altLang="en-US"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0382ACF6F3E44086D2264018729922" ma:contentTypeVersion="13" ma:contentTypeDescription="Create a new document." ma:contentTypeScope="" ma:versionID="5b9e252c544d3ae990b30b4a984d8907">
  <xsd:schema xmlns:xsd="http://www.w3.org/2001/XMLSchema" xmlns:xs="http://www.w3.org/2001/XMLSchema" xmlns:p="http://schemas.microsoft.com/office/2006/metadata/properties" xmlns:ns3="92719922-4334-480f-8037-6f1b65853955" xmlns:ns4="93d7a61f-0460-4e8a-9726-056213105f2e" targetNamespace="http://schemas.microsoft.com/office/2006/metadata/properties" ma:root="true" ma:fieldsID="a7bf18062634a52dc3ae41a4e694d12c" ns3:_="" ns4:_="">
    <xsd:import namespace="92719922-4334-480f-8037-6f1b65853955"/>
    <xsd:import namespace="93d7a61f-0460-4e8a-9726-056213105f2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719922-4334-480f-8037-6f1b658539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a61f-0460-4e8a-9726-056213105f2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67250E4-F1A4-43DD-87BD-C1061FE4E20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BD91636-B373-4DCB-85AE-6C8ED32BF2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B9835B-CB36-4F9A-8806-1F5FE8A746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719922-4334-480f-8037-6f1b65853955"/>
    <ds:schemaRef ds:uri="93d7a61f-0460-4e8a-9726-056213105f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217</Words>
  <Application>Microsoft Office PowerPoint</Application>
  <PresentationFormat>Widescreen</PresentationFormat>
  <Paragraphs>31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Uppal, Swati</dc:creator>
  <cp:lastModifiedBy>Uppal, Swati</cp:lastModifiedBy>
  <cp:revision>1</cp:revision>
  <dcterms:created xsi:type="dcterms:W3CDTF">2020-06-11T08:13:13Z</dcterms:created>
  <dcterms:modified xsi:type="dcterms:W3CDTF">2020-06-16T13:56:16Z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0x010100DE0382ACF6F3E44086D2264018729922</vt:lpwstr>
  </property>
</Properties>
</file>