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312" r:id="rId5"/>
    <p:sldId id="313" r:id="rId6"/>
    <p:sldId id="314" r:id="rId7"/>
    <p:sldId id="315" r:id="rId8"/>
    <p:sldId id="316" r:id="rId9"/>
    <p:sldId id="317" r:id="rId10"/>
    <p:sldId id="318" r:id="rId11"/>
    <p:sldId id="319" r:id="rId12"/>
    <p:sldId id="320" r:id="rId13"/>
    <p:sldId id="321" r:id="rId14"/>
    <p:sldId id="322" r:id="rId15"/>
    <p:sldId id="375"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909CD44-32DF-4272-B4BF-DCF3F488F4C0}" v="4" dt="2020-06-16T13:58:32.87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159" autoAdjust="0"/>
    <p:restoredTop sz="94660"/>
  </p:normalViewPr>
  <p:slideViewPr>
    <p:cSldViewPr snapToGrid="0">
      <p:cViewPr varScale="1">
        <p:scale>
          <a:sx n="67" d="100"/>
          <a:sy n="67" d="100"/>
        </p:scale>
        <p:origin x="676" y="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Uppal, Swati" userId="365464e5-ff76-4f3a-bc3c-8e1ab029e32d" providerId="ADAL" clId="{9909CD44-32DF-4272-B4BF-DCF3F488F4C0}"/>
    <pc:docChg chg="addSld modSld modMainMaster">
      <pc:chgData name="Uppal, Swati" userId="365464e5-ff76-4f3a-bc3c-8e1ab029e32d" providerId="ADAL" clId="{9909CD44-32DF-4272-B4BF-DCF3F488F4C0}" dt="2020-06-16T13:58:32.874" v="5" actId="1076"/>
      <pc:docMkLst>
        <pc:docMk/>
      </pc:docMkLst>
      <pc:sldChg chg="addSp modSp">
        <pc:chgData name="Uppal, Swati" userId="365464e5-ff76-4f3a-bc3c-8e1ab029e32d" providerId="ADAL" clId="{9909CD44-32DF-4272-B4BF-DCF3F488F4C0}" dt="2020-06-16T13:58:32.874" v="5" actId="1076"/>
        <pc:sldMkLst>
          <pc:docMk/>
          <pc:sldMk cId="0" sldId="312"/>
        </pc:sldMkLst>
        <pc:spChg chg="mod">
          <ac:chgData name="Uppal, Swati" userId="365464e5-ff76-4f3a-bc3c-8e1ab029e32d" providerId="ADAL" clId="{9909CD44-32DF-4272-B4BF-DCF3F488F4C0}" dt="2020-06-16T13:58:32.874" v="5" actId="1076"/>
          <ac:spMkLst>
            <pc:docMk/>
            <pc:sldMk cId="0" sldId="312"/>
            <ac:spMk id="118787" creationId="{1CBC2E05-0C37-4381-8030-0BF1C0605B75}"/>
          </ac:spMkLst>
        </pc:spChg>
        <pc:picChg chg="add mod">
          <ac:chgData name="Uppal, Swati" userId="365464e5-ff76-4f3a-bc3c-8e1ab029e32d" providerId="ADAL" clId="{9909CD44-32DF-4272-B4BF-DCF3F488F4C0}" dt="2020-06-16T13:58:28.945" v="4" actId="1076"/>
          <ac:picMkLst>
            <pc:docMk/>
            <pc:sldMk cId="0" sldId="312"/>
            <ac:picMk id="3" creationId="{E948E189-B4BC-400B-B160-D7D394F066B9}"/>
          </ac:picMkLst>
        </pc:picChg>
      </pc:sldChg>
      <pc:sldChg chg="add">
        <pc:chgData name="Uppal, Swati" userId="365464e5-ff76-4f3a-bc3c-8e1ab029e32d" providerId="ADAL" clId="{9909CD44-32DF-4272-B4BF-DCF3F488F4C0}" dt="2020-06-16T13:52:57.929" v="0"/>
        <pc:sldMkLst>
          <pc:docMk/>
          <pc:sldMk cId="0" sldId="375"/>
        </pc:sldMkLst>
      </pc:sldChg>
      <pc:sldMasterChg chg="modSldLayout">
        <pc:chgData name="Uppal, Swati" userId="365464e5-ff76-4f3a-bc3c-8e1ab029e32d" providerId="ADAL" clId="{9909CD44-32DF-4272-B4BF-DCF3F488F4C0}" dt="2020-06-16T13:58:13.448" v="2" actId="1076"/>
        <pc:sldMasterMkLst>
          <pc:docMk/>
          <pc:sldMasterMk cId="876408669" sldId="2147483648"/>
        </pc:sldMasterMkLst>
        <pc:sldLayoutChg chg="addSp modSp">
          <pc:chgData name="Uppal, Swati" userId="365464e5-ff76-4f3a-bc3c-8e1ab029e32d" providerId="ADAL" clId="{9909CD44-32DF-4272-B4BF-DCF3F488F4C0}" dt="2020-06-16T13:58:13.448" v="2" actId="1076"/>
          <pc:sldLayoutMkLst>
            <pc:docMk/>
            <pc:sldMasterMk cId="876408669" sldId="2147483648"/>
            <pc:sldLayoutMk cId="3408153780" sldId="2147483655"/>
          </pc:sldLayoutMkLst>
          <pc:picChg chg="add mod">
            <ac:chgData name="Uppal, Swati" userId="365464e5-ff76-4f3a-bc3c-8e1ab029e32d" providerId="ADAL" clId="{9909CD44-32DF-4272-B4BF-DCF3F488F4C0}" dt="2020-06-16T13:58:13.448" v="2" actId="1076"/>
            <ac:picMkLst>
              <pc:docMk/>
              <pc:sldMasterMk cId="876408669" sldId="2147483648"/>
              <pc:sldLayoutMk cId="3408153780" sldId="2147483655"/>
              <ac:picMk id="6" creationId="{0B102B2E-ACC1-4C01-9A39-89C6E00DDAA7}"/>
            </ac:picMkLst>
          </pc:picChg>
        </pc:sldLayoutChg>
      </pc:sldMasterChg>
    </pc:docChg>
  </pc:docChgLst>
</pc:chgInfo>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8.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CE5A4B-8AC6-48EE-9B72-69FAB745F93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923D73FE-E93C-4D9A-B864-1FD7020A83B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91BDF44E-01C2-4D46-8AB8-89C3BC926806}"/>
              </a:ext>
            </a:extLst>
          </p:cNvPr>
          <p:cNvSpPr>
            <a:spLocks noGrp="1"/>
          </p:cNvSpPr>
          <p:nvPr>
            <p:ph type="dt" sz="half" idx="10"/>
          </p:nvPr>
        </p:nvSpPr>
        <p:spPr/>
        <p:txBody>
          <a:bodyPr/>
          <a:lstStyle/>
          <a:p>
            <a:fld id="{1381FE81-7D60-47A2-84E1-4973A9968077}" type="datetimeFigureOut">
              <a:rPr lang="en-US" smtClean="0"/>
              <a:t>6/16/2020</a:t>
            </a:fld>
            <a:endParaRPr lang="en-US"/>
          </a:p>
        </p:txBody>
      </p:sp>
      <p:sp>
        <p:nvSpPr>
          <p:cNvPr id="5" name="Footer Placeholder 4">
            <a:extLst>
              <a:ext uri="{FF2B5EF4-FFF2-40B4-BE49-F238E27FC236}">
                <a16:creationId xmlns:a16="http://schemas.microsoft.com/office/drawing/2014/main" id="{514E546E-7549-42DA-A31F-E6A66B901A9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8CC47BA-BAD3-4361-9F65-0C52EB892D80}"/>
              </a:ext>
            </a:extLst>
          </p:cNvPr>
          <p:cNvSpPr>
            <a:spLocks noGrp="1"/>
          </p:cNvSpPr>
          <p:nvPr>
            <p:ph type="sldNum" sz="quarter" idx="12"/>
          </p:nvPr>
        </p:nvSpPr>
        <p:spPr/>
        <p:txBody>
          <a:bodyPr/>
          <a:lstStyle/>
          <a:p>
            <a:fld id="{87848365-1F83-4D63-8040-FD258025661E}" type="slidenum">
              <a:rPr lang="en-US" smtClean="0"/>
              <a:t>‹#›</a:t>
            </a:fld>
            <a:endParaRPr lang="en-US"/>
          </a:p>
        </p:txBody>
      </p:sp>
    </p:spTree>
    <p:extLst>
      <p:ext uri="{BB962C8B-B14F-4D97-AF65-F5344CB8AC3E}">
        <p14:creationId xmlns:p14="http://schemas.microsoft.com/office/powerpoint/2010/main" val="39200454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1CEC03-DF7B-404E-BAB4-432012F58126}"/>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E12483C-C76C-4585-B13B-269F522B405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1B3D169-4DCB-4B8E-9401-B15187161C4E}"/>
              </a:ext>
            </a:extLst>
          </p:cNvPr>
          <p:cNvSpPr>
            <a:spLocks noGrp="1"/>
          </p:cNvSpPr>
          <p:nvPr>
            <p:ph type="dt" sz="half" idx="10"/>
          </p:nvPr>
        </p:nvSpPr>
        <p:spPr/>
        <p:txBody>
          <a:bodyPr/>
          <a:lstStyle/>
          <a:p>
            <a:fld id="{1381FE81-7D60-47A2-84E1-4973A9968077}" type="datetimeFigureOut">
              <a:rPr lang="en-US" smtClean="0"/>
              <a:t>6/16/2020</a:t>
            </a:fld>
            <a:endParaRPr lang="en-US"/>
          </a:p>
        </p:txBody>
      </p:sp>
      <p:sp>
        <p:nvSpPr>
          <p:cNvPr id="5" name="Footer Placeholder 4">
            <a:extLst>
              <a:ext uri="{FF2B5EF4-FFF2-40B4-BE49-F238E27FC236}">
                <a16:creationId xmlns:a16="http://schemas.microsoft.com/office/drawing/2014/main" id="{91C0A211-402E-4D3B-9A12-90796C62641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E84F265-FE71-43D9-9BAB-571C86710654}"/>
              </a:ext>
            </a:extLst>
          </p:cNvPr>
          <p:cNvSpPr>
            <a:spLocks noGrp="1"/>
          </p:cNvSpPr>
          <p:nvPr>
            <p:ph type="sldNum" sz="quarter" idx="12"/>
          </p:nvPr>
        </p:nvSpPr>
        <p:spPr/>
        <p:txBody>
          <a:bodyPr/>
          <a:lstStyle/>
          <a:p>
            <a:fld id="{87848365-1F83-4D63-8040-FD258025661E}" type="slidenum">
              <a:rPr lang="en-US" smtClean="0"/>
              <a:t>‹#›</a:t>
            </a:fld>
            <a:endParaRPr lang="en-US"/>
          </a:p>
        </p:txBody>
      </p:sp>
    </p:spTree>
    <p:extLst>
      <p:ext uri="{BB962C8B-B14F-4D97-AF65-F5344CB8AC3E}">
        <p14:creationId xmlns:p14="http://schemas.microsoft.com/office/powerpoint/2010/main" val="13395155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FE50EB3-C4E2-44F6-862D-CE96DA8FEE23}"/>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0AACA1F4-73FE-4946-B45F-8C758DA7294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5F6CA96-4940-420C-9AB6-9890320C55DC}"/>
              </a:ext>
            </a:extLst>
          </p:cNvPr>
          <p:cNvSpPr>
            <a:spLocks noGrp="1"/>
          </p:cNvSpPr>
          <p:nvPr>
            <p:ph type="dt" sz="half" idx="10"/>
          </p:nvPr>
        </p:nvSpPr>
        <p:spPr/>
        <p:txBody>
          <a:bodyPr/>
          <a:lstStyle/>
          <a:p>
            <a:fld id="{1381FE81-7D60-47A2-84E1-4973A9968077}" type="datetimeFigureOut">
              <a:rPr lang="en-US" smtClean="0"/>
              <a:t>6/16/2020</a:t>
            </a:fld>
            <a:endParaRPr lang="en-US"/>
          </a:p>
        </p:txBody>
      </p:sp>
      <p:sp>
        <p:nvSpPr>
          <p:cNvPr id="5" name="Footer Placeholder 4">
            <a:extLst>
              <a:ext uri="{FF2B5EF4-FFF2-40B4-BE49-F238E27FC236}">
                <a16:creationId xmlns:a16="http://schemas.microsoft.com/office/drawing/2014/main" id="{34AF2342-EEBF-421C-BCF9-E3BCD478598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FC7D38F-6DB7-4C24-8C03-D835D80AB025}"/>
              </a:ext>
            </a:extLst>
          </p:cNvPr>
          <p:cNvSpPr>
            <a:spLocks noGrp="1"/>
          </p:cNvSpPr>
          <p:nvPr>
            <p:ph type="sldNum" sz="quarter" idx="12"/>
          </p:nvPr>
        </p:nvSpPr>
        <p:spPr/>
        <p:txBody>
          <a:bodyPr/>
          <a:lstStyle/>
          <a:p>
            <a:fld id="{87848365-1F83-4D63-8040-FD258025661E}" type="slidenum">
              <a:rPr lang="en-US" smtClean="0"/>
              <a:t>‹#›</a:t>
            </a:fld>
            <a:endParaRPr lang="en-US"/>
          </a:p>
        </p:txBody>
      </p:sp>
    </p:spTree>
    <p:extLst>
      <p:ext uri="{BB962C8B-B14F-4D97-AF65-F5344CB8AC3E}">
        <p14:creationId xmlns:p14="http://schemas.microsoft.com/office/powerpoint/2010/main" val="32476929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7F1157-EBC8-4EB6-819D-3BCFFD8E138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55B99D7-1300-4406-A2C0-8033BD39A7D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9D29400-42AF-4C8B-91F2-76213079082C}"/>
              </a:ext>
            </a:extLst>
          </p:cNvPr>
          <p:cNvSpPr>
            <a:spLocks noGrp="1"/>
          </p:cNvSpPr>
          <p:nvPr>
            <p:ph type="dt" sz="half" idx="10"/>
          </p:nvPr>
        </p:nvSpPr>
        <p:spPr/>
        <p:txBody>
          <a:bodyPr/>
          <a:lstStyle/>
          <a:p>
            <a:fld id="{1381FE81-7D60-47A2-84E1-4973A9968077}" type="datetimeFigureOut">
              <a:rPr lang="en-US" smtClean="0"/>
              <a:t>6/16/2020</a:t>
            </a:fld>
            <a:endParaRPr lang="en-US"/>
          </a:p>
        </p:txBody>
      </p:sp>
      <p:sp>
        <p:nvSpPr>
          <p:cNvPr id="5" name="Footer Placeholder 4">
            <a:extLst>
              <a:ext uri="{FF2B5EF4-FFF2-40B4-BE49-F238E27FC236}">
                <a16:creationId xmlns:a16="http://schemas.microsoft.com/office/drawing/2014/main" id="{E910F64E-3C4C-4EB6-891C-8E9620EBC8F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C569157-E759-418E-BD2E-548056C94A95}"/>
              </a:ext>
            </a:extLst>
          </p:cNvPr>
          <p:cNvSpPr>
            <a:spLocks noGrp="1"/>
          </p:cNvSpPr>
          <p:nvPr>
            <p:ph type="sldNum" sz="quarter" idx="12"/>
          </p:nvPr>
        </p:nvSpPr>
        <p:spPr/>
        <p:txBody>
          <a:bodyPr/>
          <a:lstStyle/>
          <a:p>
            <a:fld id="{87848365-1F83-4D63-8040-FD258025661E}" type="slidenum">
              <a:rPr lang="en-US" smtClean="0"/>
              <a:t>‹#›</a:t>
            </a:fld>
            <a:endParaRPr lang="en-US"/>
          </a:p>
        </p:txBody>
      </p:sp>
    </p:spTree>
    <p:extLst>
      <p:ext uri="{BB962C8B-B14F-4D97-AF65-F5344CB8AC3E}">
        <p14:creationId xmlns:p14="http://schemas.microsoft.com/office/powerpoint/2010/main" val="10144899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566A51-4B03-46FE-905C-CB89475724B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C3DA021-121F-436A-A1F3-A4852868EE8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2B0EFAB-4924-4485-A658-EB44A72FACB6}"/>
              </a:ext>
            </a:extLst>
          </p:cNvPr>
          <p:cNvSpPr>
            <a:spLocks noGrp="1"/>
          </p:cNvSpPr>
          <p:nvPr>
            <p:ph type="dt" sz="half" idx="10"/>
          </p:nvPr>
        </p:nvSpPr>
        <p:spPr/>
        <p:txBody>
          <a:bodyPr/>
          <a:lstStyle/>
          <a:p>
            <a:fld id="{1381FE81-7D60-47A2-84E1-4973A9968077}" type="datetimeFigureOut">
              <a:rPr lang="en-US" smtClean="0"/>
              <a:t>6/16/2020</a:t>
            </a:fld>
            <a:endParaRPr lang="en-US"/>
          </a:p>
        </p:txBody>
      </p:sp>
      <p:sp>
        <p:nvSpPr>
          <p:cNvPr id="5" name="Footer Placeholder 4">
            <a:extLst>
              <a:ext uri="{FF2B5EF4-FFF2-40B4-BE49-F238E27FC236}">
                <a16:creationId xmlns:a16="http://schemas.microsoft.com/office/drawing/2014/main" id="{E24A737C-8898-499B-808B-3DB154C6432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C8EBB2A-8DE1-45DA-A42A-F7266164D049}"/>
              </a:ext>
            </a:extLst>
          </p:cNvPr>
          <p:cNvSpPr>
            <a:spLocks noGrp="1"/>
          </p:cNvSpPr>
          <p:nvPr>
            <p:ph type="sldNum" sz="quarter" idx="12"/>
          </p:nvPr>
        </p:nvSpPr>
        <p:spPr/>
        <p:txBody>
          <a:bodyPr/>
          <a:lstStyle/>
          <a:p>
            <a:fld id="{87848365-1F83-4D63-8040-FD258025661E}" type="slidenum">
              <a:rPr lang="en-US" smtClean="0"/>
              <a:t>‹#›</a:t>
            </a:fld>
            <a:endParaRPr lang="en-US"/>
          </a:p>
        </p:txBody>
      </p:sp>
    </p:spTree>
    <p:extLst>
      <p:ext uri="{BB962C8B-B14F-4D97-AF65-F5344CB8AC3E}">
        <p14:creationId xmlns:p14="http://schemas.microsoft.com/office/powerpoint/2010/main" val="32477540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9449F6-CE64-40E2-A3D6-A0851B7C883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988968A-A85C-472E-9E9B-B9354D4659A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B608132-2946-43EC-A5C4-0A19FC1D62A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BB640FF-7BA2-4D2D-8606-F1BA57C434E0}"/>
              </a:ext>
            </a:extLst>
          </p:cNvPr>
          <p:cNvSpPr>
            <a:spLocks noGrp="1"/>
          </p:cNvSpPr>
          <p:nvPr>
            <p:ph type="dt" sz="half" idx="10"/>
          </p:nvPr>
        </p:nvSpPr>
        <p:spPr/>
        <p:txBody>
          <a:bodyPr/>
          <a:lstStyle/>
          <a:p>
            <a:fld id="{1381FE81-7D60-47A2-84E1-4973A9968077}" type="datetimeFigureOut">
              <a:rPr lang="en-US" smtClean="0"/>
              <a:t>6/16/2020</a:t>
            </a:fld>
            <a:endParaRPr lang="en-US"/>
          </a:p>
        </p:txBody>
      </p:sp>
      <p:sp>
        <p:nvSpPr>
          <p:cNvPr id="6" name="Footer Placeholder 5">
            <a:extLst>
              <a:ext uri="{FF2B5EF4-FFF2-40B4-BE49-F238E27FC236}">
                <a16:creationId xmlns:a16="http://schemas.microsoft.com/office/drawing/2014/main" id="{3C3394F6-021F-425F-A1E3-8427998BEE6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D8AECD4-8D98-4F22-955F-0CED2BD43E55}"/>
              </a:ext>
            </a:extLst>
          </p:cNvPr>
          <p:cNvSpPr>
            <a:spLocks noGrp="1"/>
          </p:cNvSpPr>
          <p:nvPr>
            <p:ph type="sldNum" sz="quarter" idx="12"/>
          </p:nvPr>
        </p:nvSpPr>
        <p:spPr/>
        <p:txBody>
          <a:bodyPr/>
          <a:lstStyle/>
          <a:p>
            <a:fld id="{87848365-1F83-4D63-8040-FD258025661E}" type="slidenum">
              <a:rPr lang="en-US" smtClean="0"/>
              <a:t>‹#›</a:t>
            </a:fld>
            <a:endParaRPr lang="en-US"/>
          </a:p>
        </p:txBody>
      </p:sp>
    </p:spTree>
    <p:extLst>
      <p:ext uri="{BB962C8B-B14F-4D97-AF65-F5344CB8AC3E}">
        <p14:creationId xmlns:p14="http://schemas.microsoft.com/office/powerpoint/2010/main" val="13377939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2D3BC1-8398-4357-8C33-75A960A45B1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5E6FE72F-8484-42A7-974B-AD444BDB83C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F56488A-C21B-49F5-8188-F654E988147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49CA61D6-8989-4410-BA78-B6C00FA00AB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C635794-F4B2-4A58-BFDD-A9F02AED923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32078B39-D1B4-4868-87F5-4AC7E23C2D3F}"/>
              </a:ext>
            </a:extLst>
          </p:cNvPr>
          <p:cNvSpPr>
            <a:spLocks noGrp="1"/>
          </p:cNvSpPr>
          <p:nvPr>
            <p:ph type="dt" sz="half" idx="10"/>
          </p:nvPr>
        </p:nvSpPr>
        <p:spPr/>
        <p:txBody>
          <a:bodyPr/>
          <a:lstStyle/>
          <a:p>
            <a:fld id="{1381FE81-7D60-47A2-84E1-4973A9968077}" type="datetimeFigureOut">
              <a:rPr lang="en-US" smtClean="0"/>
              <a:t>6/16/2020</a:t>
            </a:fld>
            <a:endParaRPr lang="en-US"/>
          </a:p>
        </p:txBody>
      </p:sp>
      <p:sp>
        <p:nvSpPr>
          <p:cNvPr id="8" name="Footer Placeholder 7">
            <a:extLst>
              <a:ext uri="{FF2B5EF4-FFF2-40B4-BE49-F238E27FC236}">
                <a16:creationId xmlns:a16="http://schemas.microsoft.com/office/drawing/2014/main" id="{72D9CD0F-7683-4EB9-ACA5-2E7C410622E3}"/>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9C71639-A7E1-4007-8F1C-178AB70EC8D5}"/>
              </a:ext>
            </a:extLst>
          </p:cNvPr>
          <p:cNvSpPr>
            <a:spLocks noGrp="1"/>
          </p:cNvSpPr>
          <p:nvPr>
            <p:ph type="sldNum" sz="quarter" idx="12"/>
          </p:nvPr>
        </p:nvSpPr>
        <p:spPr/>
        <p:txBody>
          <a:bodyPr/>
          <a:lstStyle/>
          <a:p>
            <a:fld id="{87848365-1F83-4D63-8040-FD258025661E}" type="slidenum">
              <a:rPr lang="en-US" smtClean="0"/>
              <a:t>‹#›</a:t>
            </a:fld>
            <a:endParaRPr lang="en-US"/>
          </a:p>
        </p:txBody>
      </p:sp>
    </p:spTree>
    <p:extLst>
      <p:ext uri="{BB962C8B-B14F-4D97-AF65-F5344CB8AC3E}">
        <p14:creationId xmlns:p14="http://schemas.microsoft.com/office/powerpoint/2010/main" val="23922345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F82A8D-ED3B-486E-89C4-1C2EC4B8DDA0}"/>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4F5156BC-B2E2-4261-9801-25ED245443C3}"/>
              </a:ext>
            </a:extLst>
          </p:cNvPr>
          <p:cNvSpPr>
            <a:spLocks noGrp="1"/>
          </p:cNvSpPr>
          <p:nvPr>
            <p:ph type="dt" sz="half" idx="10"/>
          </p:nvPr>
        </p:nvSpPr>
        <p:spPr/>
        <p:txBody>
          <a:bodyPr/>
          <a:lstStyle/>
          <a:p>
            <a:fld id="{1381FE81-7D60-47A2-84E1-4973A9968077}" type="datetimeFigureOut">
              <a:rPr lang="en-US" smtClean="0"/>
              <a:t>6/16/2020</a:t>
            </a:fld>
            <a:endParaRPr lang="en-US"/>
          </a:p>
        </p:txBody>
      </p:sp>
      <p:sp>
        <p:nvSpPr>
          <p:cNvPr id="4" name="Footer Placeholder 3">
            <a:extLst>
              <a:ext uri="{FF2B5EF4-FFF2-40B4-BE49-F238E27FC236}">
                <a16:creationId xmlns:a16="http://schemas.microsoft.com/office/drawing/2014/main" id="{F4D96D7D-0F4A-4589-8F37-2EC04A0E87D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08B4DD0-486F-4FB9-8416-56D5A0508E51}"/>
              </a:ext>
            </a:extLst>
          </p:cNvPr>
          <p:cNvSpPr>
            <a:spLocks noGrp="1"/>
          </p:cNvSpPr>
          <p:nvPr>
            <p:ph type="sldNum" sz="quarter" idx="12"/>
          </p:nvPr>
        </p:nvSpPr>
        <p:spPr/>
        <p:txBody>
          <a:bodyPr/>
          <a:lstStyle/>
          <a:p>
            <a:fld id="{87848365-1F83-4D63-8040-FD258025661E}" type="slidenum">
              <a:rPr lang="en-US" smtClean="0"/>
              <a:t>‹#›</a:t>
            </a:fld>
            <a:endParaRPr lang="en-US"/>
          </a:p>
        </p:txBody>
      </p:sp>
    </p:spTree>
    <p:extLst>
      <p:ext uri="{BB962C8B-B14F-4D97-AF65-F5344CB8AC3E}">
        <p14:creationId xmlns:p14="http://schemas.microsoft.com/office/powerpoint/2010/main" val="9214011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D6701B6-180C-48DD-BEB0-B1F4B048443C}"/>
              </a:ext>
            </a:extLst>
          </p:cNvPr>
          <p:cNvSpPr>
            <a:spLocks noGrp="1"/>
          </p:cNvSpPr>
          <p:nvPr>
            <p:ph type="dt" sz="half" idx="10"/>
          </p:nvPr>
        </p:nvSpPr>
        <p:spPr/>
        <p:txBody>
          <a:bodyPr/>
          <a:lstStyle/>
          <a:p>
            <a:fld id="{1381FE81-7D60-47A2-84E1-4973A9968077}" type="datetimeFigureOut">
              <a:rPr lang="en-US" smtClean="0"/>
              <a:t>6/16/2020</a:t>
            </a:fld>
            <a:endParaRPr lang="en-US"/>
          </a:p>
        </p:txBody>
      </p:sp>
      <p:sp>
        <p:nvSpPr>
          <p:cNvPr id="3" name="Footer Placeholder 2">
            <a:extLst>
              <a:ext uri="{FF2B5EF4-FFF2-40B4-BE49-F238E27FC236}">
                <a16:creationId xmlns:a16="http://schemas.microsoft.com/office/drawing/2014/main" id="{F8F808A2-6C4C-4073-8982-88158950CA9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0574827-AB65-448F-91B8-2419DF10A200}"/>
              </a:ext>
            </a:extLst>
          </p:cNvPr>
          <p:cNvSpPr>
            <a:spLocks noGrp="1"/>
          </p:cNvSpPr>
          <p:nvPr>
            <p:ph type="sldNum" sz="quarter" idx="12"/>
          </p:nvPr>
        </p:nvSpPr>
        <p:spPr/>
        <p:txBody>
          <a:bodyPr/>
          <a:lstStyle/>
          <a:p>
            <a:fld id="{87848365-1F83-4D63-8040-FD258025661E}" type="slidenum">
              <a:rPr lang="en-US" smtClean="0"/>
              <a:t>‹#›</a:t>
            </a:fld>
            <a:endParaRPr lang="en-US"/>
          </a:p>
        </p:txBody>
      </p:sp>
      <p:pic>
        <p:nvPicPr>
          <p:cNvPr id="6" name="Picture 5">
            <a:extLst>
              <a:ext uri="{FF2B5EF4-FFF2-40B4-BE49-F238E27FC236}">
                <a16:creationId xmlns:a16="http://schemas.microsoft.com/office/drawing/2014/main" id="{0B102B2E-ACC1-4C01-9A39-89C6E00DDAA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858375" y="6426200"/>
            <a:ext cx="1495425" cy="295275"/>
          </a:xfrm>
          <a:prstGeom prst="rect">
            <a:avLst/>
          </a:prstGeom>
        </p:spPr>
      </p:pic>
    </p:spTree>
    <p:extLst>
      <p:ext uri="{BB962C8B-B14F-4D97-AF65-F5344CB8AC3E}">
        <p14:creationId xmlns:p14="http://schemas.microsoft.com/office/powerpoint/2010/main" val="34081537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682D79-3273-4799-9B89-614C0FC5BAE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E715956F-068A-49E7-B5F5-6D4FC573004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C4C83F7-5C38-4D6B-B21E-44833999B14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7B71183-1C3A-49A5-8F07-1BBA983E9AC9}"/>
              </a:ext>
            </a:extLst>
          </p:cNvPr>
          <p:cNvSpPr>
            <a:spLocks noGrp="1"/>
          </p:cNvSpPr>
          <p:nvPr>
            <p:ph type="dt" sz="half" idx="10"/>
          </p:nvPr>
        </p:nvSpPr>
        <p:spPr/>
        <p:txBody>
          <a:bodyPr/>
          <a:lstStyle/>
          <a:p>
            <a:fld id="{1381FE81-7D60-47A2-84E1-4973A9968077}" type="datetimeFigureOut">
              <a:rPr lang="en-US" smtClean="0"/>
              <a:t>6/16/2020</a:t>
            </a:fld>
            <a:endParaRPr lang="en-US"/>
          </a:p>
        </p:txBody>
      </p:sp>
      <p:sp>
        <p:nvSpPr>
          <p:cNvPr id="6" name="Footer Placeholder 5">
            <a:extLst>
              <a:ext uri="{FF2B5EF4-FFF2-40B4-BE49-F238E27FC236}">
                <a16:creationId xmlns:a16="http://schemas.microsoft.com/office/drawing/2014/main" id="{AC3ABA95-7285-40C1-9964-73568087E3E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81A2A09-70C8-4DE0-BC8C-94FA92AEB5AF}"/>
              </a:ext>
            </a:extLst>
          </p:cNvPr>
          <p:cNvSpPr>
            <a:spLocks noGrp="1"/>
          </p:cNvSpPr>
          <p:nvPr>
            <p:ph type="sldNum" sz="quarter" idx="12"/>
          </p:nvPr>
        </p:nvSpPr>
        <p:spPr/>
        <p:txBody>
          <a:bodyPr/>
          <a:lstStyle/>
          <a:p>
            <a:fld id="{87848365-1F83-4D63-8040-FD258025661E}" type="slidenum">
              <a:rPr lang="en-US" smtClean="0"/>
              <a:t>‹#›</a:t>
            </a:fld>
            <a:endParaRPr lang="en-US"/>
          </a:p>
        </p:txBody>
      </p:sp>
    </p:spTree>
    <p:extLst>
      <p:ext uri="{BB962C8B-B14F-4D97-AF65-F5344CB8AC3E}">
        <p14:creationId xmlns:p14="http://schemas.microsoft.com/office/powerpoint/2010/main" val="12952036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1C2B31-3157-45E9-9E1A-A5BC2B64B43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1000E1EB-4803-499F-85E1-C20BC4EC535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A2C57E63-0465-442B-8DFB-C912B36670E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A424644-5274-4EA3-8675-E83D0546F2C4}"/>
              </a:ext>
            </a:extLst>
          </p:cNvPr>
          <p:cNvSpPr>
            <a:spLocks noGrp="1"/>
          </p:cNvSpPr>
          <p:nvPr>
            <p:ph type="dt" sz="half" idx="10"/>
          </p:nvPr>
        </p:nvSpPr>
        <p:spPr/>
        <p:txBody>
          <a:bodyPr/>
          <a:lstStyle/>
          <a:p>
            <a:fld id="{1381FE81-7D60-47A2-84E1-4973A9968077}" type="datetimeFigureOut">
              <a:rPr lang="en-US" smtClean="0"/>
              <a:t>6/16/2020</a:t>
            </a:fld>
            <a:endParaRPr lang="en-US"/>
          </a:p>
        </p:txBody>
      </p:sp>
      <p:sp>
        <p:nvSpPr>
          <p:cNvPr id="6" name="Footer Placeholder 5">
            <a:extLst>
              <a:ext uri="{FF2B5EF4-FFF2-40B4-BE49-F238E27FC236}">
                <a16:creationId xmlns:a16="http://schemas.microsoft.com/office/drawing/2014/main" id="{337D9F13-67C9-414B-B9C6-B7FDFF2C4CA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CC8509C-9196-42FF-A9AC-B018FA6BD05D}"/>
              </a:ext>
            </a:extLst>
          </p:cNvPr>
          <p:cNvSpPr>
            <a:spLocks noGrp="1"/>
          </p:cNvSpPr>
          <p:nvPr>
            <p:ph type="sldNum" sz="quarter" idx="12"/>
          </p:nvPr>
        </p:nvSpPr>
        <p:spPr/>
        <p:txBody>
          <a:bodyPr/>
          <a:lstStyle/>
          <a:p>
            <a:fld id="{87848365-1F83-4D63-8040-FD258025661E}" type="slidenum">
              <a:rPr lang="en-US" smtClean="0"/>
              <a:t>‹#›</a:t>
            </a:fld>
            <a:endParaRPr lang="en-US"/>
          </a:p>
        </p:txBody>
      </p:sp>
    </p:spTree>
    <p:extLst>
      <p:ext uri="{BB962C8B-B14F-4D97-AF65-F5344CB8AC3E}">
        <p14:creationId xmlns:p14="http://schemas.microsoft.com/office/powerpoint/2010/main" val="34704315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79E9EB5-4E58-4582-B5EC-65E7318C89F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FAFAE5A5-00C2-4406-B431-9D4DA01CF6C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52F26D0-D089-4857-9B3A-1C36659C49C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381FE81-7D60-47A2-84E1-4973A9968077}" type="datetimeFigureOut">
              <a:rPr lang="en-US" smtClean="0"/>
              <a:t>6/16/2020</a:t>
            </a:fld>
            <a:endParaRPr lang="en-US"/>
          </a:p>
        </p:txBody>
      </p:sp>
      <p:sp>
        <p:nvSpPr>
          <p:cNvPr id="5" name="Footer Placeholder 4">
            <a:extLst>
              <a:ext uri="{FF2B5EF4-FFF2-40B4-BE49-F238E27FC236}">
                <a16:creationId xmlns:a16="http://schemas.microsoft.com/office/drawing/2014/main" id="{AD1B16FC-DE36-4053-8DE1-1D64F186947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4A05CB01-E5A0-4D45-AAC8-E63227C3390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7848365-1F83-4D63-8040-FD258025661E}" type="slidenum">
              <a:rPr lang="en-US" smtClean="0"/>
              <a:t>‹#›</a:t>
            </a:fld>
            <a:endParaRPr lang="en-US"/>
          </a:p>
        </p:txBody>
      </p:sp>
    </p:spTree>
    <p:extLst>
      <p:ext uri="{BB962C8B-B14F-4D97-AF65-F5344CB8AC3E}">
        <p14:creationId xmlns:p14="http://schemas.microsoft.com/office/powerpoint/2010/main" val="87640866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7.xml"/><Relationship Id="rId1" Type="http://schemas.openxmlformats.org/officeDocument/2006/relationships/vmlDrawing" Target="../drawings/vmlDrawing6.vml"/><Relationship Id="rId4" Type="http://schemas.openxmlformats.org/officeDocument/2006/relationships/image" Target="../media/image7.emf"/></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7.xml"/><Relationship Id="rId1" Type="http://schemas.openxmlformats.org/officeDocument/2006/relationships/vmlDrawing" Target="../drawings/vmlDrawing7.vml"/><Relationship Id="rId4" Type="http://schemas.openxmlformats.org/officeDocument/2006/relationships/image" Target="../media/image8.emf"/></Relationships>
</file>

<file path=ppt/slides/_rels/slide12.xml.rels><?xml version="1.0" encoding="UTF-8" standalone="yes"?>
<Relationships xmlns="http://schemas.openxmlformats.org/package/2006/relationships"><Relationship Id="rId2" Type="http://schemas.openxmlformats.org/officeDocument/2006/relationships/hyperlink" Target="https://www.amazon.in/Introduction-Medicinal-Chemistry-Bijoy-Kundu-ebook/dp/B0882YMV3F/ref=sr_1_1?crid=2C6NO3KVCFRWH&amp;dchild=1&amp;keywords=medicinal+chemistry+bijoy+kundu&amp;qid=1592314923&amp;sprefix=medicinal+chemistry+bijoy%2Caps%2C305&amp;sr=8-1" TargetMode="Externa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image" Target="../media/image2.emf"/></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vmlDrawing" Target="../drawings/vmlDrawing2.vml"/><Relationship Id="rId4" Type="http://schemas.openxmlformats.org/officeDocument/2006/relationships/image" Target="../media/image3.e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7.xml"/><Relationship Id="rId1" Type="http://schemas.openxmlformats.org/officeDocument/2006/relationships/vmlDrawing" Target="../drawings/vmlDrawing3.vml"/><Relationship Id="rId4" Type="http://schemas.openxmlformats.org/officeDocument/2006/relationships/image" Target="../media/image4.emf"/></Relationships>
</file>

<file path=ppt/slides/_rels/slide7.xml.rels><?xml version="1.0" encoding="UTF-8" standalone="yes"?>
<Relationships xmlns="http://schemas.openxmlformats.org/package/2006/relationships"><Relationship Id="rId2" Type="http://schemas.openxmlformats.org/officeDocument/2006/relationships/hyperlink" Target="https://www.manuelsweb.com/pka.htm" TargetMode="Externa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7.xml"/><Relationship Id="rId1" Type="http://schemas.openxmlformats.org/officeDocument/2006/relationships/vmlDrawing" Target="../drawings/vmlDrawing4.vml"/><Relationship Id="rId4" Type="http://schemas.openxmlformats.org/officeDocument/2006/relationships/image" Target="../media/image5.emf"/></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7.xml"/><Relationship Id="rId1" Type="http://schemas.openxmlformats.org/officeDocument/2006/relationships/vmlDrawing" Target="../drawings/vmlDrawing5.vml"/><Relationship Id="rId4" Type="http://schemas.openxmlformats.org/officeDocument/2006/relationships/image" Target="../media/image6.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3">
            <a:extLst>
              <a:ext uri="{FF2B5EF4-FFF2-40B4-BE49-F238E27FC236}">
                <a16:creationId xmlns:a16="http://schemas.microsoft.com/office/drawing/2014/main" id="{51F7A124-1A66-4BBE-A3B5-E0540B440F3D}"/>
              </a:ext>
            </a:extLst>
          </p:cNvPr>
          <p:cNvSpPr>
            <a:spLocks noChangeArrowheads="1"/>
          </p:cNvSpPr>
          <p:nvPr/>
        </p:nvSpPr>
        <p:spPr bwMode="auto">
          <a:xfrm>
            <a:off x="2438400" y="914400"/>
            <a:ext cx="7162800" cy="193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US" altLang="en-US" sz="4000" b="1">
                <a:solidFill>
                  <a:srgbClr val="FF0000"/>
                </a:solidFill>
                <a:latin typeface="Calibri" panose="020F0502020204030204" pitchFamily="34" charset="0"/>
              </a:rPr>
              <a:t>AN </a:t>
            </a:r>
          </a:p>
          <a:p>
            <a:pPr algn="ctr" eaLnBrk="1" hangingPunct="1"/>
            <a:r>
              <a:rPr lang="en-US" altLang="en-US" sz="4000" b="1">
                <a:solidFill>
                  <a:srgbClr val="FF0000"/>
                </a:solidFill>
                <a:latin typeface="Calibri" panose="020F0502020204030204" pitchFamily="34" charset="0"/>
              </a:rPr>
              <a:t>INTRODUCTION TO        MEDICINAL  CHEMISTRY</a:t>
            </a:r>
          </a:p>
        </p:txBody>
      </p:sp>
      <p:sp>
        <p:nvSpPr>
          <p:cNvPr id="118787" name="TextBox 7">
            <a:extLst>
              <a:ext uri="{FF2B5EF4-FFF2-40B4-BE49-F238E27FC236}">
                <a16:creationId xmlns:a16="http://schemas.microsoft.com/office/drawing/2014/main" id="{1CBC2E05-0C37-4381-8030-0BF1C0605B75}"/>
              </a:ext>
            </a:extLst>
          </p:cNvPr>
          <p:cNvSpPr txBox="1">
            <a:spLocks noChangeArrowheads="1"/>
          </p:cNvSpPr>
          <p:nvPr/>
        </p:nvSpPr>
        <p:spPr bwMode="auto">
          <a:xfrm>
            <a:off x="387351" y="6236494"/>
            <a:ext cx="21780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2400" b="1" dirty="0">
                <a:latin typeface="Calibri" panose="020F0502020204030204" pitchFamily="34" charset="0"/>
              </a:rPr>
              <a:t>Dr. Bijoy Kundu</a:t>
            </a:r>
          </a:p>
        </p:txBody>
      </p:sp>
      <p:sp>
        <p:nvSpPr>
          <p:cNvPr id="7" name="Rectangle 6">
            <a:extLst>
              <a:ext uri="{FF2B5EF4-FFF2-40B4-BE49-F238E27FC236}">
                <a16:creationId xmlns:a16="http://schemas.microsoft.com/office/drawing/2014/main" id="{CD4E0F22-7F2E-4912-A1BF-72A09F059C91}"/>
              </a:ext>
            </a:extLst>
          </p:cNvPr>
          <p:cNvSpPr/>
          <p:nvPr/>
        </p:nvSpPr>
        <p:spPr bwMode="auto">
          <a:xfrm rot="10800000">
            <a:off x="1854200" y="2768600"/>
            <a:ext cx="762000" cy="2514600"/>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18789" name="TextBox 9">
            <a:extLst>
              <a:ext uri="{FF2B5EF4-FFF2-40B4-BE49-F238E27FC236}">
                <a16:creationId xmlns:a16="http://schemas.microsoft.com/office/drawing/2014/main" id="{F3B21058-DE38-48EE-804B-897675978E68}"/>
              </a:ext>
            </a:extLst>
          </p:cNvPr>
          <p:cNvSpPr txBox="1">
            <a:spLocks noChangeArrowheads="1"/>
          </p:cNvSpPr>
          <p:nvPr/>
        </p:nvSpPr>
        <p:spPr bwMode="auto">
          <a:xfrm rot="16200000">
            <a:off x="1130300" y="3746500"/>
            <a:ext cx="22860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3200" b="1">
                <a:solidFill>
                  <a:schemeClr val="bg1"/>
                </a:solidFill>
                <a:latin typeface="Calibri" panose="020F0502020204030204" pitchFamily="34" charset="0"/>
              </a:rPr>
              <a:t>Wiley India</a:t>
            </a:r>
          </a:p>
        </p:txBody>
      </p:sp>
      <p:sp>
        <p:nvSpPr>
          <p:cNvPr id="118790" name="TextBox 8">
            <a:extLst>
              <a:ext uri="{FF2B5EF4-FFF2-40B4-BE49-F238E27FC236}">
                <a16:creationId xmlns:a16="http://schemas.microsoft.com/office/drawing/2014/main" id="{5406113F-BA5B-47FB-816F-F314B9C745FF}"/>
              </a:ext>
            </a:extLst>
          </p:cNvPr>
          <p:cNvSpPr txBox="1">
            <a:spLocks noChangeArrowheads="1"/>
          </p:cNvSpPr>
          <p:nvPr/>
        </p:nvSpPr>
        <p:spPr bwMode="auto">
          <a:xfrm>
            <a:off x="4800601" y="3429001"/>
            <a:ext cx="224631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4000" b="1">
                <a:latin typeface="Calibri" panose="020F0502020204030204" pitchFamily="34" charset="0"/>
              </a:rPr>
              <a:t>Chapter 6</a:t>
            </a:r>
          </a:p>
        </p:txBody>
      </p:sp>
      <p:sp>
        <p:nvSpPr>
          <p:cNvPr id="118791" name="Rectangle 1">
            <a:extLst>
              <a:ext uri="{FF2B5EF4-FFF2-40B4-BE49-F238E27FC236}">
                <a16:creationId xmlns:a16="http://schemas.microsoft.com/office/drawing/2014/main" id="{A6F706A8-036A-4325-94D0-F4D1CEC9A58D}"/>
              </a:ext>
            </a:extLst>
          </p:cNvPr>
          <p:cNvSpPr>
            <a:spLocks noChangeArrowheads="1"/>
          </p:cNvSpPr>
          <p:nvPr/>
        </p:nvSpPr>
        <p:spPr bwMode="auto">
          <a:xfrm>
            <a:off x="3352800" y="4267200"/>
            <a:ext cx="556260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US" altLang="en-US" sz="3200" b="1">
                <a:solidFill>
                  <a:srgbClr val="00B050"/>
                </a:solidFill>
              </a:rPr>
              <a:t>Role of Physico-chemical properties of chemical structures in Drug Design</a:t>
            </a:r>
            <a:endParaRPr lang="en-US" altLang="en-US" sz="3200">
              <a:solidFill>
                <a:srgbClr val="00B050"/>
              </a:solidFill>
            </a:endParaRPr>
          </a:p>
        </p:txBody>
      </p:sp>
      <p:pic>
        <p:nvPicPr>
          <p:cNvPr id="3" name="Picture 2">
            <a:extLst>
              <a:ext uri="{FF2B5EF4-FFF2-40B4-BE49-F238E27FC236}">
                <a16:creationId xmlns:a16="http://schemas.microsoft.com/office/drawing/2014/main" id="{E948E189-B4BC-400B-B160-D7D394F066B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234612" y="6403182"/>
            <a:ext cx="1495425" cy="295275"/>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Rectangle 2">
            <a:extLst>
              <a:ext uri="{FF2B5EF4-FFF2-40B4-BE49-F238E27FC236}">
                <a16:creationId xmlns:a16="http://schemas.microsoft.com/office/drawing/2014/main" id="{330AA502-544C-4EFC-B95B-5C8399B520B4}"/>
              </a:ext>
            </a:extLst>
          </p:cNvPr>
          <p:cNvSpPr>
            <a:spLocks noChangeArrowheads="1"/>
          </p:cNvSpPr>
          <p:nvPr/>
        </p:nvSpPr>
        <p:spPr bwMode="auto">
          <a:xfrm>
            <a:off x="1524001" y="-184666"/>
            <a:ext cx="1847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graphicFrame>
        <p:nvGraphicFramePr>
          <p:cNvPr id="35842" name="Object 3">
            <a:extLst>
              <a:ext uri="{FF2B5EF4-FFF2-40B4-BE49-F238E27FC236}">
                <a16:creationId xmlns:a16="http://schemas.microsoft.com/office/drawing/2014/main" id="{EF4A3D2E-2C92-4DF9-967F-FADFDA5965F0}"/>
              </a:ext>
            </a:extLst>
          </p:cNvPr>
          <p:cNvGraphicFramePr>
            <a:graphicFrameLocks noChangeAspect="1"/>
          </p:cNvGraphicFramePr>
          <p:nvPr/>
        </p:nvGraphicFramePr>
        <p:xfrm>
          <a:off x="2209801" y="838200"/>
          <a:ext cx="7318375" cy="5181600"/>
        </p:xfrm>
        <a:graphic>
          <a:graphicData uri="http://schemas.openxmlformats.org/presentationml/2006/ole">
            <mc:AlternateContent xmlns:mc="http://schemas.openxmlformats.org/markup-compatibility/2006">
              <mc:Choice xmlns:v="urn:schemas-microsoft-com:vml" Requires="v">
                <p:oleObj spid="_x0000_s6146" name="CS ChemDraw Drawing" r:id="rId3" imgW="5540806" imgH="3922405" progId="ChemDraw.Document.6.0">
                  <p:embed/>
                </p:oleObj>
              </mc:Choice>
              <mc:Fallback>
                <p:oleObj name="CS ChemDraw Drawing" r:id="rId3" imgW="5540806" imgH="3922405" progId="ChemDraw.Document.6.0">
                  <p:embed/>
                  <p:pic>
                    <p:nvPicPr>
                      <p:cNvPr id="35842" name="Object 3">
                        <a:extLst>
                          <a:ext uri="{FF2B5EF4-FFF2-40B4-BE49-F238E27FC236}">
                            <a16:creationId xmlns:a16="http://schemas.microsoft.com/office/drawing/2014/main" id="{EF4A3D2E-2C92-4DF9-967F-FADFDA5965F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09801" y="838200"/>
                        <a:ext cx="7318375"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Rectangle 2">
            <a:extLst>
              <a:ext uri="{FF2B5EF4-FFF2-40B4-BE49-F238E27FC236}">
                <a16:creationId xmlns:a16="http://schemas.microsoft.com/office/drawing/2014/main" id="{A268F5CC-4053-410C-BB21-0E1B7506F073}"/>
              </a:ext>
            </a:extLst>
          </p:cNvPr>
          <p:cNvSpPr>
            <a:spLocks noChangeArrowheads="1"/>
          </p:cNvSpPr>
          <p:nvPr/>
        </p:nvSpPr>
        <p:spPr bwMode="auto">
          <a:xfrm>
            <a:off x="1524001" y="43934"/>
            <a:ext cx="1847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sp>
        <p:nvSpPr>
          <p:cNvPr id="36868" name="Rectangle 4">
            <a:extLst>
              <a:ext uri="{FF2B5EF4-FFF2-40B4-BE49-F238E27FC236}">
                <a16:creationId xmlns:a16="http://schemas.microsoft.com/office/drawing/2014/main" id="{855AB59A-6CD8-4DA8-A648-21B8E4588E78}"/>
              </a:ext>
            </a:extLst>
          </p:cNvPr>
          <p:cNvSpPr>
            <a:spLocks noChangeArrowheads="1"/>
          </p:cNvSpPr>
          <p:nvPr/>
        </p:nvSpPr>
        <p:spPr bwMode="auto">
          <a:xfrm>
            <a:off x="2209800" y="228601"/>
            <a:ext cx="73914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US" altLang="en-US" sz="2400" b="1"/>
              <a:t>Role of ionization in biological activity of local anesthetic</a:t>
            </a:r>
            <a:endParaRPr lang="en-US" altLang="en-US" sz="2400"/>
          </a:p>
        </p:txBody>
      </p:sp>
      <p:graphicFrame>
        <p:nvGraphicFramePr>
          <p:cNvPr id="36866" name="Object 4">
            <a:extLst>
              <a:ext uri="{FF2B5EF4-FFF2-40B4-BE49-F238E27FC236}">
                <a16:creationId xmlns:a16="http://schemas.microsoft.com/office/drawing/2014/main" id="{8F639F81-AEDB-4F80-A82B-5D3BC2A926B9}"/>
              </a:ext>
            </a:extLst>
          </p:cNvPr>
          <p:cNvGraphicFramePr>
            <a:graphicFrameLocks noChangeAspect="1"/>
          </p:cNvGraphicFramePr>
          <p:nvPr/>
        </p:nvGraphicFramePr>
        <p:xfrm>
          <a:off x="2819401" y="1143000"/>
          <a:ext cx="6645275" cy="5367338"/>
        </p:xfrm>
        <a:graphic>
          <a:graphicData uri="http://schemas.openxmlformats.org/presentationml/2006/ole">
            <mc:AlternateContent xmlns:mc="http://schemas.openxmlformats.org/markup-compatibility/2006">
              <mc:Choice xmlns:v="urn:schemas-microsoft-com:vml" Requires="v">
                <p:oleObj spid="_x0000_s7170" name="CS ChemDraw Drawing" r:id="rId3" imgW="5447947" imgH="4417733" progId="ChemDraw.Document.6.0">
                  <p:embed/>
                </p:oleObj>
              </mc:Choice>
              <mc:Fallback>
                <p:oleObj name="CS ChemDraw Drawing" r:id="rId3" imgW="5447947" imgH="4417733" progId="ChemDraw.Document.6.0">
                  <p:embed/>
                  <p:pic>
                    <p:nvPicPr>
                      <p:cNvPr id="36866" name="Object 4">
                        <a:extLst>
                          <a:ext uri="{FF2B5EF4-FFF2-40B4-BE49-F238E27FC236}">
                            <a16:creationId xmlns:a16="http://schemas.microsoft.com/office/drawing/2014/main" id="{8F639F81-AEDB-4F80-A82B-5D3BC2A926B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19401" y="1143000"/>
                        <a:ext cx="6645275" cy="53673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a:extLst>
              <a:ext uri="{FF2B5EF4-FFF2-40B4-BE49-F238E27FC236}">
                <a16:creationId xmlns:a16="http://schemas.microsoft.com/office/drawing/2014/main" id="{E2959A9E-5A2A-4DC0-8DA0-C41240825AD1}"/>
              </a:ext>
            </a:extLst>
          </p:cNvPr>
          <p:cNvSpPr>
            <a:spLocks noChangeArrowheads="1"/>
          </p:cNvSpPr>
          <p:nvPr/>
        </p:nvSpPr>
        <p:spPr bwMode="auto">
          <a:xfrm>
            <a:off x="2057400" y="2252663"/>
            <a:ext cx="80772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altLang="en-US">
                <a:hlinkClick r:id="rId2"/>
              </a:rPr>
              <a:t>https://www.amazon.in/Introduction-Medicinal-Chemistry-Bijoy-Kundu-ebook/dp/B0882YMV3F/ref=sr_1_1?crid=2C6NO3KVCFRWH&amp;dchild=1&amp;keywords=medicinal+chemistry+bijoy+kundu&amp;qid=1592314923&amp;sprefix=medicinal+chemistry+bijoy%2Caps%2C305&amp;sr=8-1</a:t>
            </a:r>
            <a:endParaRPr lang="en-US" altLang="en-US"/>
          </a:p>
        </p:txBody>
      </p:sp>
      <p:sp>
        <p:nvSpPr>
          <p:cNvPr id="17411" name="TextBox 3">
            <a:extLst>
              <a:ext uri="{FF2B5EF4-FFF2-40B4-BE49-F238E27FC236}">
                <a16:creationId xmlns:a16="http://schemas.microsoft.com/office/drawing/2014/main" id="{B45D978D-55DE-4CEB-A682-78EE6D4E1615}"/>
              </a:ext>
            </a:extLst>
          </p:cNvPr>
          <p:cNvSpPr txBox="1">
            <a:spLocks noChangeArrowheads="1"/>
          </p:cNvSpPr>
          <p:nvPr/>
        </p:nvSpPr>
        <p:spPr bwMode="auto">
          <a:xfrm>
            <a:off x="2133600" y="914401"/>
            <a:ext cx="63246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altLang="en-US" sz="2400" b="1" dirty="0"/>
              <a:t>Link to buy the Book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26174F4-54B5-408B-BA05-91DF623A7ACD}"/>
              </a:ext>
            </a:extLst>
          </p:cNvPr>
          <p:cNvSpPr/>
          <p:nvPr/>
        </p:nvSpPr>
        <p:spPr>
          <a:xfrm>
            <a:off x="2057400" y="914401"/>
            <a:ext cx="8229600" cy="5078413"/>
          </a:xfrm>
          <a:prstGeom prst="rect">
            <a:avLst/>
          </a:prstGeom>
        </p:spPr>
        <p:txBody>
          <a:bodyPr>
            <a:spAutoFit/>
          </a:bodyPr>
          <a:lstStyle/>
          <a:p>
            <a:pPr>
              <a:defRPr/>
            </a:pPr>
            <a:r>
              <a:rPr lang="en-US" dirty="0">
                <a:latin typeface="Arial" charset="0"/>
                <a:cs typeface="Arial" charset="0"/>
              </a:rPr>
              <a:t>Role of physico-chemical properties of test compounds in drug discovery</a:t>
            </a:r>
          </a:p>
          <a:p>
            <a:pPr>
              <a:buFont typeface="Wingdings" pitchFamily="2" charset="2"/>
              <a:buChar char="ü"/>
              <a:defRPr/>
            </a:pPr>
            <a:r>
              <a:rPr lang="en-US" dirty="0">
                <a:latin typeface="Arial" charset="0"/>
                <a:cs typeface="Arial" charset="0"/>
              </a:rPr>
              <a:t>    Lipinski rule of five and rule of three</a:t>
            </a:r>
          </a:p>
          <a:p>
            <a:pPr marL="225425" indent="-225425">
              <a:buFont typeface="Wingdings" pitchFamily="2" charset="2"/>
              <a:buChar char="ü"/>
              <a:tabLst>
                <a:tab pos="404813" algn="l"/>
              </a:tabLst>
              <a:defRPr/>
            </a:pPr>
            <a:r>
              <a:rPr lang="en-US" dirty="0">
                <a:latin typeface="Arial" charset="0"/>
                <a:cs typeface="Arial" charset="0"/>
              </a:rPr>
              <a:t>   Ionization constant/pKa and its role in ADMET and target binding            	interactions, Calculation of        ionized/unionized content from pKa of drug 	and pH of environment, Affect of pKa on bioavailability</a:t>
            </a:r>
          </a:p>
          <a:p>
            <a:pPr>
              <a:buFont typeface="Wingdings" pitchFamily="2" charset="2"/>
              <a:buChar char="ü"/>
              <a:defRPr/>
            </a:pPr>
            <a:r>
              <a:rPr lang="en-US" dirty="0">
                <a:latin typeface="Arial" charset="0"/>
                <a:cs typeface="Arial" charset="0"/>
              </a:rPr>
              <a:t>    Solubility of drugs</a:t>
            </a:r>
          </a:p>
          <a:p>
            <a:pPr marL="404813" indent="-404813">
              <a:buFont typeface="Wingdings" pitchFamily="2" charset="2"/>
              <a:buChar char="ü"/>
              <a:defRPr/>
            </a:pPr>
            <a:r>
              <a:rPr lang="en-US" dirty="0">
                <a:latin typeface="Arial" charset="0"/>
                <a:cs typeface="Arial" charset="0"/>
              </a:rPr>
              <a:t> Lipophilicity (Log P), and its relationship with pKa of drugs, Lipophilic    efficiency (LiPE), Effect     of lipophilicity PK/PD parameters in vitro, Distribution coefficient (Log D)</a:t>
            </a:r>
          </a:p>
          <a:p>
            <a:pPr>
              <a:buFont typeface="Wingdings" pitchFamily="2" charset="2"/>
              <a:buChar char="ü"/>
              <a:defRPr/>
            </a:pPr>
            <a:r>
              <a:rPr lang="en-US" dirty="0">
                <a:latin typeface="Arial" charset="0"/>
                <a:cs typeface="Arial" charset="0"/>
              </a:rPr>
              <a:t>    HBD/HBA</a:t>
            </a:r>
          </a:p>
          <a:p>
            <a:pPr>
              <a:buFont typeface="Wingdings" pitchFamily="2" charset="2"/>
              <a:buChar char="ü"/>
              <a:defRPr/>
            </a:pPr>
            <a:r>
              <a:rPr lang="en-US" dirty="0">
                <a:latin typeface="Arial" charset="0"/>
                <a:cs typeface="Arial" charset="0"/>
              </a:rPr>
              <a:t>    Surface activity</a:t>
            </a:r>
          </a:p>
          <a:p>
            <a:pPr>
              <a:buFont typeface="Wingdings" pitchFamily="2" charset="2"/>
              <a:buChar char="ü"/>
              <a:defRPr/>
            </a:pPr>
            <a:r>
              <a:rPr lang="en-US" dirty="0">
                <a:latin typeface="Arial" charset="0"/>
                <a:cs typeface="Arial" charset="0"/>
              </a:rPr>
              <a:t>    Number of rotatable bonds (ROTB)</a:t>
            </a:r>
          </a:p>
          <a:p>
            <a:pPr>
              <a:buFont typeface="Wingdings" pitchFamily="2" charset="2"/>
              <a:buChar char="ü"/>
              <a:defRPr/>
            </a:pPr>
            <a:r>
              <a:rPr lang="en-US" dirty="0">
                <a:latin typeface="Arial" charset="0"/>
                <a:cs typeface="Arial" charset="0"/>
              </a:rPr>
              <a:t>    Number of aromatic rings (AROM)</a:t>
            </a:r>
          </a:p>
          <a:p>
            <a:pPr>
              <a:buFont typeface="Wingdings" pitchFamily="2" charset="2"/>
              <a:buChar char="ü"/>
              <a:defRPr/>
            </a:pPr>
            <a:r>
              <a:rPr lang="en-US" dirty="0">
                <a:latin typeface="Arial" charset="0"/>
                <a:cs typeface="Arial" charset="0"/>
              </a:rPr>
              <a:t>    Undesirable functional groups (ALERT)</a:t>
            </a:r>
          </a:p>
          <a:p>
            <a:pPr>
              <a:buFont typeface="Wingdings" pitchFamily="2" charset="2"/>
              <a:buChar char="ü"/>
              <a:defRPr/>
            </a:pPr>
            <a:r>
              <a:rPr lang="en-US" dirty="0">
                <a:latin typeface="Arial" charset="0"/>
                <a:cs typeface="Arial" charset="0"/>
              </a:rPr>
              <a:t>   Steric factor</a:t>
            </a:r>
          </a:p>
          <a:p>
            <a:pPr>
              <a:buFont typeface="Wingdings" pitchFamily="2" charset="2"/>
              <a:buChar char="ü"/>
              <a:defRPr/>
            </a:pPr>
            <a:r>
              <a:rPr lang="en-US" dirty="0">
                <a:latin typeface="Arial" charset="0"/>
                <a:cs typeface="Arial" charset="0"/>
              </a:rPr>
              <a:t>   Molecular size </a:t>
            </a:r>
          </a:p>
          <a:p>
            <a:pPr>
              <a:defRPr/>
            </a:pPr>
            <a:r>
              <a:rPr lang="en-US" dirty="0">
                <a:latin typeface="Arial" charset="0"/>
                <a:cs typeface="Arial" charset="0"/>
              </a:rPr>
              <a:t>Desirable physico-chemical parameters for CNS drugs and preclinical drug candidates.</a:t>
            </a:r>
          </a:p>
        </p:txBody>
      </p:sp>
      <p:sp>
        <p:nvSpPr>
          <p:cNvPr id="119811" name="TextBox 7">
            <a:extLst>
              <a:ext uri="{FF2B5EF4-FFF2-40B4-BE49-F238E27FC236}">
                <a16:creationId xmlns:a16="http://schemas.microsoft.com/office/drawing/2014/main" id="{CD84235D-5998-4428-959C-20D4E2A01C99}"/>
              </a:ext>
            </a:extLst>
          </p:cNvPr>
          <p:cNvSpPr txBox="1">
            <a:spLocks noChangeArrowheads="1"/>
          </p:cNvSpPr>
          <p:nvPr/>
        </p:nvSpPr>
        <p:spPr bwMode="auto">
          <a:xfrm>
            <a:off x="4495800" y="304801"/>
            <a:ext cx="30734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2400" b="1">
                <a:solidFill>
                  <a:srgbClr val="002060"/>
                </a:solidFill>
              </a:rPr>
              <a:t>Learning objectives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2">
            <a:extLst>
              <a:ext uri="{FF2B5EF4-FFF2-40B4-BE49-F238E27FC236}">
                <a16:creationId xmlns:a16="http://schemas.microsoft.com/office/drawing/2014/main" id="{436E0C11-21FA-482D-88C3-0E2D9EA0B93A}"/>
              </a:ext>
            </a:extLst>
          </p:cNvPr>
          <p:cNvSpPr>
            <a:spLocks noChangeArrowheads="1"/>
          </p:cNvSpPr>
          <p:nvPr/>
        </p:nvSpPr>
        <p:spPr bwMode="auto">
          <a:xfrm>
            <a:off x="2057400" y="533401"/>
            <a:ext cx="8153400" cy="2246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a:r>
              <a:rPr lang="en-US" altLang="en-US" sz="2000"/>
              <a:t>The physicochemical properties of drugs fundamentally affect both pharmacokinetic (PK) and pharmacodynamics (PD) parameters of drugs, once they are administered in our body.  </a:t>
            </a:r>
          </a:p>
          <a:p>
            <a:pPr algn="just"/>
            <a:endParaRPr lang="en-US" altLang="en-US" sz="2000"/>
          </a:p>
          <a:p>
            <a:pPr algn="just"/>
            <a:r>
              <a:rPr lang="en-US" altLang="en-US" sz="2000"/>
              <a:t>While pharmacokinetics deals with the effects caused by the organism on the life span of the drug, pharmacodynamics deals with affect of drug in terms of biological response on the organism. </a:t>
            </a:r>
          </a:p>
        </p:txBody>
      </p:sp>
      <p:graphicFrame>
        <p:nvGraphicFramePr>
          <p:cNvPr id="30722" name="Object 1">
            <a:extLst>
              <a:ext uri="{FF2B5EF4-FFF2-40B4-BE49-F238E27FC236}">
                <a16:creationId xmlns:a16="http://schemas.microsoft.com/office/drawing/2014/main" id="{35C179B8-021B-47C1-BA44-7C45E9F15874}"/>
              </a:ext>
            </a:extLst>
          </p:cNvPr>
          <p:cNvGraphicFramePr>
            <a:graphicFrameLocks noChangeAspect="1"/>
          </p:cNvGraphicFramePr>
          <p:nvPr/>
        </p:nvGraphicFramePr>
        <p:xfrm>
          <a:off x="3733800" y="3048000"/>
          <a:ext cx="4794250" cy="3276600"/>
        </p:xfrm>
        <a:graphic>
          <a:graphicData uri="http://schemas.openxmlformats.org/presentationml/2006/ole">
            <mc:AlternateContent xmlns:mc="http://schemas.openxmlformats.org/markup-compatibility/2006">
              <mc:Choice xmlns:v="urn:schemas-microsoft-com:vml" Requires="v">
                <p:oleObj spid="_x0000_s1026" name="CS ChemDraw Drawing" r:id="rId3" imgW="3965161" imgH="2709323" progId="ChemDraw.Document.6.0">
                  <p:embed/>
                </p:oleObj>
              </mc:Choice>
              <mc:Fallback>
                <p:oleObj name="CS ChemDraw Drawing" r:id="rId3" imgW="3965161" imgH="2709323" progId="ChemDraw.Document.6.0">
                  <p:embed/>
                  <p:pic>
                    <p:nvPicPr>
                      <p:cNvPr id="30722" name="Object 1">
                        <a:extLst>
                          <a:ext uri="{FF2B5EF4-FFF2-40B4-BE49-F238E27FC236}">
                            <a16:creationId xmlns:a16="http://schemas.microsoft.com/office/drawing/2014/main" id="{35C179B8-021B-47C1-BA44-7C45E9F1587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33800" y="3048000"/>
                        <a:ext cx="4794250" cy="3276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2">
            <a:extLst>
              <a:ext uri="{FF2B5EF4-FFF2-40B4-BE49-F238E27FC236}">
                <a16:creationId xmlns:a16="http://schemas.microsoft.com/office/drawing/2014/main" id="{E815E1C8-8B4C-4555-BDBA-C8EE68C6B14D}"/>
              </a:ext>
            </a:extLst>
          </p:cNvPr>
          <p:cNvSpPr>
            <a:spLocks noChangeArrowheads="1"/>
          </p:cNvSpPr>
          <p:nvPr/>
        </p:nvSpPr>
        <p:spPr bwMode="auto">
          <a:xfrm>
            <a:off x="1524001" y="-184666"/>
            <a:ext cx="1847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graphicFrame>
        <p:nvGraphicFramePr>
          <p:cNvPr id="31746" name="Object 3">
            <a:extLst>
              <a:ext uri="{FF2B5EF4-FFF2-40B4-BE49-F238E27FC236}">
                <a16:creationId xmlns:a16="http://schemas.microsoft.com/office/drawing/2014/main" id="{C09D8A4C-E973-477D-8B9E-9E44A1894226}"/>
              </a:ext>
            </a:extLst>
          </p:cNvPr>
          <p:cNvGraphicFramePr>
            <a:graphicFrameLocks noChangeAspect="1"/>
          </p:cNvGraphicFramePr>
          <p:nvPr/>
        </p:nvGraphicFramePr>
        <p:xfrm>
          <a:off x="2590801" y="1981200"/>
          <a:ext cx="7172325" cy="4191000"/>
        </p:xfrm>
        <a:graphic>
          <a:graphicData uri="http://schemas.openxmlformats.org/presentationml/2006/ole">
            <mc:AlternateContent xmlns:mc="http://schemas.openxmlformats.org/markup-compatibility/2006">
              <mc:Choice xmlns:v="urn:schemas-microsoft-com:vml" Requires="v">
                <p:oleObj spid="_x0000_s2050" name="CS ChemDraw Drawing" r:id="rId3" imgW="4425411" imgH="2585964" progId="ChemDraw.Document.6.0">
                  <p:embed/>
                </p:oleObj>
              </mc:Choice>
              <mc:Fallback>
                <p:oleObj name="CS ChemDraw Drawing" r:id="rId3" imgW="4425411" imgH="2585964" progId="ChemDraw.Document.6.0">
                  <p:embed/>
                  <p:pic>
                    <p:nvPicPr>
                      <p:cNvPr id="31746" name="Object 3">
                        <a:extLst>
                          <a:ext uri="{FF2B5EF4-FFF2-40B4-BE49-F238E27FC236}">
                            <a16:creationId xmlns:a16="http://schemas.microsoft.com/office/drawing/2014/main" id="{C09D8A4C-E973-477D-8B9E-9E44A189422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90801" y="1981200"/>
                        <a:ext cx="7172325" cy="419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1748" name="Rectangle 4">
            <a:extLst>
              <a:ext uri="{FF2B5EF4-FFF2-40B4-BE49-F238E27FC236}">
                <a16:creationId xmlns:a16="http://schemas.microsoft.com/office/drawing/2014/main" id="{8E1CD011-874B-40EB-97B0-2CFCCEE82690}"/>
              </a:ext>
            </a:extLst>
          </p:cNvPr>
          <p:cNvSpPr>
            <a:spLocks noChangeArrowheads="1"/>
          </p:cNvSpPr>
          <p:nvPr/>
        </p:nvSpPr>
        <p:spPr bwMode="auto">
          <a:xfrm>
            <a:off x="1981200" y="533400"/>
            <a:ext cx="8305800"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eaLnBrk="1" hangingPunct="1"/>
            <a:r>
              <a:rPr lang="en-US" altLang="en-US" sz="2000"/>
              <a:t>Molecular properties (chemical features) of a molecule can affect its physico-chemical properties which in turn, can affect PK and PD profiles of the test compounds in the organism.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1">
            <a:extLst>
              <a:ext uri="{FF2B5EF4-FFF2-40B4-BE49-F238E27FC236}">
                <a16:creationId xmlns:a16="http://schemas.microsoft.com/office/drawing/2014/main" id="{EA0C4CF8-80BB-42A8-AEAC-A8A6B48828C8}"/>
              </a:ext>
            </a:extLst>
          </p:cNvPr>
          <p:cNvSpPr>
            <a:spLocks noChangeArrowheads="1"/>
          </p:cNvSpPr>
          <p:nvPr/>
        </p:nvSpPr>
        <p:spPr bwMode="auto">
          <a:xfrm>
            <a:off x="2057400" y="1066801"/>
            <a:ext cx="8153400" cy="2524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2000" b="1"/>
              <a:t>The Lipinski rule of five (RO5):  </a:t>
            </a:r>
            <a:r>
              <a:rPr lang="en-US" altLang="en-US" sz="2000"/>
              <a:t>It is considered to be a thumb rule and is associated with following physico-chemical properties:</a:t>
            </a:r>
          </a:p>
          <a:p>
            <a:pPr eaLnBrk="1" hangingPunct="1"/>
            <a:endParaRPr lang="en-US" altLang="en-US" sz="2000"/>
          </a:p>
          <a:p>
            <a:pPr eaLnBrk="1" hangingPunct="1"/>
            <a:r>
              <a:rPr lang="en-US" altLang="en-US" sz="2000"/>
              <a:t>       Molecular weight should be less than 500 (&lt;500)</a:t>
            </a:r>
          </a:p>
          <a:p>
            <a:pPr eaLnBrk="1" hangingPunct="1"/>
            <a:r>
              <a:rPr lang="en-US" altLang="en-US" sz="2000"/>
              <a:t>       Log P, a parameter for lipophilicity should be less than 5 (&lt;5).</a:t>
            </a:r>
          </a:p>
          <a:p>
            <a:pPr eaLnBrk="1" hangingPunct="1"/>
            <a:r>
              <a:rPr lang="en-US" altLang="en-US" sz="2000"/>
              <a:t>       Hydrogen bond donor should be less than 5 (&lt;5)</a:t>
            </a:r>
          </a:p>
          <a:p>
            <a:pPr eaLnBrk="1" hangingPunct="1"/>
            <a:r>
              <a:rPr lang="en-US" altLang="en-US" sz="2000"/>
              <a:t>       Hydrogen bond acceptor (HBA) should be less than 10 (&lt;10).</a:t>
            </a:r>
          </a:p>
          <a:p>
            <a:pPr eaLnBrk="1" hangingPunct="1"/>
            <a:endParaRPr lang="en-US" altLang="en-US"/>
          </a:p>
        </p:txBody>
      </p:sp>
      <p:sp>
        <p:nvSpPr>
          <p:cNvPr id="120835" name="Rectangle 2">
            <a:extLst>
              <a:ext uri="{FF2B5EF4-FFF2-40B4-BE49-F238E27FC236}">
                <a16:creationId xmlns:a16="http://schemas.microsoft.com/office/drawing/2014/main" id="{B862B460-3DF4-49E4-A0F5-4224E7CC2486}"/>
              </a:ext>
            </a:extLst>
          </p:cNvPr>
          <p:cNvSpPr>
            <a:spLocks noChangeArrowheads="1"/>
          </p:cNvSpPr>
          <p:nvPr/>
        </p:nvSpPr>
        <p:spPr bwMode="auto">
          <a:xfrm>
            <a:off x="1981200" y="3565526"/>
            <a:ext cx="8153400" cy="314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2000" b="1"/>
              <a:t>The rule of three (RO3): </a:t>
            </a:r>
            <a:r>
              <a:rPr lang="en-US" altLang="en-US" sz="2000"/>
              <a:t>The rule of three is generally applied during fragment-based drug discovery approach. The definition of rule is as follows:</a:t>
            </a:r>
          </a:p>
          <a:p>
            <a:pPr eaLnBrk="1" hangingPunct="1"/>
            <a:r>
              <a:rPr lang="en-US" altLang="en-US" sz="2000"/>
              <a:t>	Molecular weight: 	&lt;300</a:t>
            </a:r>
          </a:p>
          <a:p>
            <a:pPr eaLnBrk="1" hangingPunct="1"/>
            <a:r>
              <a:rPr lang="en-US" altLang="en-US" sz="2000"/>
              <a:t>	The number of hydrogen bond donors is ≤3</a:t>
            </a:r>
          </a:p>
          <a:p>
            <a:pPr eaLnBrk="1" hangingPunct="1"/>
            <a:r>
              <a:rPr lang="en-US" altLang="en-US" sz="2000"/>
              <a:t>	The number of hydrogen bond acceptors is ≤3</a:t>
            </a:r>
          </a:p>
          <a:p>
            <a:pPr eaLnBrk="1" hangingPunct="1"/>
            <a:r>
              <a:rPr lang="en-US" altLang="en-US" sz="2000"/>
              <a:t>	ClogP is ≤3.</a:t>
            </a:r>
          </a:p>
          <a:p>
            <a:pPr eaLnBrk="1" hangingPunct="1"/>
            <a:r>
              <a:rPr lang="en-US" altLang="en-US" sz="2000"/>
              <a:t>Other parameters found useful fragment selections are number of rotatable bonds: ≤3 and polar surface area: ≤60.</a:t>
            </a:r>
          </a:p>
          <a:p>
            <a:pPr eaLnBrk="1" hangingPunct="1"/>
            <a:endParaRPr lang="en-US" altLang="en-US"/>
          </a:p>
        </p:txBody>
      </p:sp>
      <p:sp>
        <p:nvSpPr>
          <p:cNvPr id="120836" name="TextBox 3">
            <a:extLst>
              <a:ext uri="{FF2B5EF4-FFF2-40B4-BE49-F238E27FC236}">
                <a16:creationId xmlns:a16="http://schemas.microsoft.com/office/drawing/2014/main" id="{0111F65B-8904-4869-A8D0-3F7EC3FA41DD}"/>
              </a:ext>
            </a:extLst>
          </p:cNvPr>
          <p:cNvSpPr txBox="1">
            <a:spLocks noChangeArrowheads="1"/>
          </p:cNvSpPr>
          <p:nvPr/>
        </p:nvSpPr>
        <p:spPr bwMode="auto">
          <a:xfrm>
            <a:off x="4343401" y="390526"/>
            <a:ext cx="35226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2800" b="1"/>
              <a:t>Drug-likeness rules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ctangle 1">
            <a:extLst>
              <a:ext uri="{FF2B5EF4-FFF2-40B4-BE49-F238E27FC236}">
                <a16:creationId xmlns:a16="http://schemas.microsoft.com/office/drawing/2014/main" id="{F12A5665-B743-4503-82F1-96A407157D85}"/>
              </a:ext>
            </a:extLst>
          </p:cNvPr>
          <p:cNvSpPr>
            <a:spLocks noChangeArrowheads="1"/>
          </p:cNvSpPr>
          <p:nvPr/>
        </p:nvSpPr>
        <p:spPr bwMode="auto">
          <a:xfrm>
            <a:off x="1905000" y="762000"/>
            <a:ext cx="8458200" cy="2554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eaLnBrk="1" hangingPunct="1"/>
            <a:r>
              <a:rPr lang="en-US" altLang="en-US" sz="2000" b="1"/>
              <a:t>Ionization constant (p</a:t>
            </a:r>
            <a:r>
              <a:rPr lang="en-US" altLang="en-US" sz="2000" b="1" i="1"/>
              <a:t>K</a:t>
            </a:r>
            <a:r>
              <a:rPr lang="en-US" altLang="en-US" sz="2000" b="1"/>
              <a:t>a):</a:t>
            </a:r>
            <a:r>
              <a:rPr lang="en-US" altLang="en-US" sz="2000"/>
              <a:t> The p</a:t>
            </a:r>
            <a:r>
              <a:rPr lang="en-US" altLang="en-US" sz="2000" i="1"/>
              <a:t>K</a:t>
            </a:r>
            <a:r>
              <a:rPr lang="en-US" altLang="en-US" sz="2000" baseline="-25000"/>
              <a:t>a</a:t>
            </a:r>
            <a:r>
              <a:rPr lang="en-US" altLang="en-US" sz="2000"/>
              <a:t> (acid-base dissociation constant) plays central role in drug discovery and is considered to be one of the most crucial physicochemical parameters in drug design. </a:t>
            </a:r>
          </a:p>
          <a:p>
            <a:pPr algn="just" eaLnBrk="1" hangingPunct="1"/>
            <a:endParaRPr lang="en-US" altLang="en-US" sz="2000"/>
          </a:p>
          <a:p>
            <a:pPr algn="just" eaLnBrk="1" hangingPunct="1"/>
            <a:r>
              <a:rPr lang="en-US" altLang="en-US" sz="2000"/>
              <a:t>It is also fundamental to five other important physicochemical parameters: solubility, lipophilicity, permeability, plasma protein binding, and binding with therapeutic targets that in turn affect PK and PD profile of test compounds/drugs.</a:t>
            </a:r>
            <a:endParaRPr lang="en-US" altLang="en-US"/>
          </a:p>
        </p:txBody>
      </p:sp>
      <p:sp>
        <p:nvSpPr>
          <p:cNvPr id="32772" name="Rectangle 2">
            <a:extLst>
              <a:ext uri="{FF2B5EF4-FFF2-40B4-BE49-F238E27FC236}">
                <a16:creationId xmlns:a16="http://schemas.microsoft.com/office/drawing/2014/main" id="{D4CAF64F-1A20-4B02-B3FE-E2FDE418E79B}"/>
              </a:ext>
            </a:extLst>
          </p:cNvPr>
          <p:cNvSpPr>
            <a:spLocks noChangeArrowheads="1"/>
          </p:cNvSpPr>
          <p:nvPr/>
        </p:nvSpPr>
        <p:spPr bwMode="auto">
          <a:xfrm>
            <a:off x="3810000" y="152401"/>
            <a:ext cx="42672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2400" b="1">
                <a:solidFill>
                  <a:srgbClr val="000000"/>
                </a:solidFill>
              </a:rPr>
              <a:t>Ionization constant (p</a:t>
            </a:r>
            <a:r>
              <a:rPr lang="en-US" altLang="en-US" sz="2400" b="1" i="1">
                <a:solidFill>
                  <a:srgbClr val="000000"/>
                </a:solidFill>
              </a:rPr>
              <a:t>K</a:t>
            </a:r>
            <a:r>
              <a:rPr lang="en-US" altLang="en-US" sz="2400" b="1">
                <a:solidFill>
                  <a:srgbClr val="000000"/>
                </a:solidFill>
              </a:rPr>
              <a:t>a)</a:t>
            </a:r>
            <a:endParaRPr lang="en-US" altLang="en-US" sz="2400"/>
          </a:p>
        </p:txBody>
      </p:sp>
      <p:sp>
        <p:nvSpPr>
          <p:cNvPr id="32773" name="Rectangle 2">
            <a:extLst>
              <a:ext uri="{FF2B5EF4-FFF2-40B4-BE49-F238E27FC236}">
                <a16:creationId xmlns:a16="http://schemas.microsoft.com/office/drawing/2014/main" id="{5CBD2AF9-E6F3-496E-B6BD-B8AD03688337}"/>
              </a:ext>
            </a:extLst>
          </p:cNvPr>
          <p:cNvSpPr>
            <a:spLocks noChangeArrowheads="1"/>
          </p:cNvSpPr>
          <p:nvPr/>
        </p:nvSpPr>
        <p:spPr bwMode="auto">
          <a:xfrm>
            <a:off x="1524001" y="-184666"/>
            <a:ext cx="1847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graphicFrame>
        <p:nvGraphicFramePr>
          <p:cNvPr id="32770" name="Object 1">
            <a:extLst>
              <a:ext uri="{FF2B5EF4-FFF2-40B4-BE49-F238E27FC236}">
                <a16:creationId xmlns:a16="http://schemas.microsoft.com/office/drawing/2014/main" id="{B57292F3-7B44-42FE-9472-0CF388F81836}"/>
              </a:ext>
            </a:extLst>
          </p:cNvPr>
          <p:cNvGraphicFramePr>
            <a:graphicFrameLocks noChangeAspect="1"/>
          </p:cNvGraphicFramePr>
          <p:nvPr/>
        </p:nvGraphicFramePr>
        <p:xfrm>
          <a:off x="3886201" y="3276600"/>
          <a:ext cx="4378325" cy="3124200"/>
        </p:xfrm>
        <a:graphic>
          <a:graphicData uri="http://schemas.openxmlformats.org/presentationml/2006/ole">
            <mc:AlternateContent xmlns:mc="http://schemas.openxmlformats.org/markup-compatibility/2006">
              <mc:Choice xmlns:v="urn:schemas-microsoft-com:vml" Requires="v">
                <p:oleObj spid="_x0000_s3074" name="CS ChemDraw Drawing" r:id="rId3" imgW="3527587" imgH="2514161" progId="ChemDraw.Document.6.0">
                  <p:embed/>
                </p:oleObj>
              </mc:Choice>
              <mc:Fallback>
                <p:oleObj name="CS ChemDraw Drawing" r:id="rId3" imgW="3527587" imgH="2514161" progId="ChemDraw.Document.6.0">
                  <p:embed/>
                  <p:pic>
                    <p:nvPicPr>
                      <p:cNvPr id="32770" name="Object 1">
                        <a:extLst>
                          <a:ext uri="{FF2B5EF4-FFF2-40B4-BE49-F238E27FC236}">
                            <a16:creationId xmlns:a16="http://schemas.microsoft.com/office/drawing/2014/main" id="{B57292F3-7B44-42FE-9472-0CF388F8183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86201" y="3276600"/>
                        <a:ext cx="4378325" cy="3124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2774" name="Rectangle 5">
            <a:extLst>
              <a:ext uri="{FF2B5EF4-FFF2-40B4-BE49-F238E27FC236}">
                <a16:creationId xmlns:a16="http://schemas.microsoft.com/office/drawing/2014/main" id="{3990F9E7-3462-4464-92E2-756F0A7E811C}"/>
              </a:ext>
            </a:extLst>
          </p:cNvPr>
          <p:cNvSpPr>
            <a:spLocks noChangeArrowheads="1"/>
          </p:cNvSpPr>
          <p:nvPr/>
        </p:nvSpPr>
        <p:spPr bwMode="auto">
          <a:xfrm>
            <a:off x="2514600" y="6324600"/>
            <a:ext cx="79248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b="1"/>
              <a:t>Relationship between pKa, pH and ionization of a basic compound </a:t>
            </a:r>
            <a:endParaRPr lang="en-US" alt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Table 10">
            <a:extLst>
              <a:ext uri="{FF2B5EF4-FFF2-40B4-BE49-F238E27FC236}">
                <a16:creationId xmlns:a16="http://schemas.microsoft.com/office/drawing/2014/main" id="{68AFF2D3-936D-473D-8BFB-A85A17D6EF5F}"/>
              </a:ext>
            </a:extLst>
          </p:cNvPr>
          <p:cNvGraphicFramePr>
            <a:graphicFrameLocks noGrp="1"/>
          </p:cNvGraphicFramePr>
          <p:nvPr/>
        </p:nvGraphicFramePr>
        <p:xfrm>
          <a:off x="1905000" y="1600200"/>
          <a:ext cx="8458200" cy="4233630"/>
        </p:xfrm>
        <a:graphic>
          <a:graphicData uri="http://schemas.openxmlformats.org/drawingml/2006/table">
            <a:tbl>
              <a:tblPr/>
              <a:tblGrid>
                <a:gridCol w="2286000">
                  <a:extLst>
                    <a:ext uri="{9D8B030D-6E8A-4147-A177-3AD203B41FA5}">
                      <a16:colId xmlns:a16="http://schemas.microsoft.com/office/drawing/2014/main" val="20000"/>
                    </a:ext>
                  </a:extLst>
                </a:gridCol>
                <a:gridCol w="1297984">
                  <a:extLst>
                    <a:ext uri="{9D8B030D-6E8A-4147-A177-3AD203B41FA5}">
                      <a16:colId xmlns:a16="http://schemas.microsoft.com/office/drawing/2014/main" val="20001"/>
                    </a:ext>
                  </a:extLst>
                </a:gridCol>
                <a:gridCol w="1720312">
                  <a:extLst>
                    <a:ext uri="{9D8B030D-6E8A-4147-A177-3AD203B41FA5}">
                      <a16:colId xmlns:a16="http://schemas.microsoft.com/office/drawing/2014/main" val="20002"/>
                    </a:ext>
                  </a:extLst>
                </a:gridCol>
                <a:gridCol w="1576952">
                  <a:extLst>
                    <a:ext uri="{9D8B030D-6E8A-4147-A177-3AD203B41FA5}">
                      <a16:colId xmlns:a16="http://schemas.microsoft.com/office/drawing/2014/main" val="20003"/>
                    </a:ext>
                  </a:extLst>
                </a:gridCol>
                <a:gridCol w="1576952">
                  <a:extLst>
                    <a:ext uri="{9D8B030D-6E8A-4147-A177-3AD203B41FA5}">
                      <a16:colId xmlns:a16="http://schemas.microsoft.com/office/drawing/2014/main" val="20004"/>
                    </a:ext>
                  </a:extLst>
                </a:gridCol>
              </a:tblGrid>
              <a:tr h="337968">
                <a:tc rowSpan="4">
                  <a:txBody>
                    <a:bodyPr/>
                    <a:lstStyle/>
                    <a:p>
                      <a:pPr marL="0" marR="0">
                        <a:lnSpc>
                          <a:spcPct val="115000"/>
                        </a:lnSpc>
                        <a:spcBef>
                          <a:spcPts val="0"/>
                        </a:spcBef>
                        <a:spcAft>
                          <a:spcPts val="0"/>
                        </a:spcAft>
                      </a:pPr>
                      <a:endParaRPr lang="en-US" sz="2100" dirty="0">
                        <a:latin typeface="Arial" pitchFamily="34" charset="0"/>
                        <a:ea typeface="Calibri"/>
                        <a:cs typeface="Arial" pitchFamily="34" charset="0"/>
                      </a:endParaRPr>
                    </a:p>
                    <a:p>
                      <a:pPr marL="0" marR="0">
                        <a:lnSpc>
                          <a:spcPct val="115000"/>
                        </a:lnSpc>
                        <a:spcBef>
                          <a:spcPts val="0"/>
                        </a:spcBef>
                        <a:spcAft>
                          <a:spcPts val="0"/>
                        </a:spcAft>
                      </a:pPr>
                      <a:endParaRPr lang="en-US" sz="2100" dirty="0">
                        <a:latin typeface="Arial" pitchFamily="34" charset="0"/>
                        <a:ea typeface="Calibri"/>
                        <a:cs typeface="Arial" pitchFamily="34" charset="0"/>
                      </a:endParaRPr>
                    </a:p>
                    <a:p>
                      <a:pPr marL="0" marR="0">
                        <a:lnSpc>
                          <a:spcPct val="115000"/>
                        </a:lnSpc>
                        <a:spcBef>
                          <a:spcPts val="0"/>
                        </a:spcBef>
                        <a:spcAft>
                          <a:spcPts val="0"/>
                        </a:spcAft>
                      </a:pPr>
                      <a:r>
                        <a:rPr lang="en-US" sz="2100" dirty="0">
                          <a:latin typeface="Arial" pitchFamily="34" charset="0"/>
                          <a:ea typeface="Calibri"/>
                          <a:cs typeface="Arial" pitchFamily="34" charset="0"/>
                        </a:rPr>
                        <a:t>Diclofenac p</a:t>
                      </a:r>
                      <a:r>
                        <a:rPr lang="en-US" sz="2100" i="1" dirty="0">
                          <a:latin typeface="Arial" pitchFamily="34" charset="0"/>
                          <a:ea typeface="Calibri"/>
                          <a:cs typeface="Arial" pitchFamily="34" charset="0"/>
                        </a:rPr>
                        <a:t>K</a:t>
                      </a:r>
                      <a:r>
                        <a:rPr lang="en-US" sz="2100" dirty="0">
                          <a:latin typeface="Arial" pitchFamily="34" charset="0"/>
                          <a:ea typeface="Calibri"/>
                          <a:cs typeface="Arial" pitchFamily="34" charset="0"/>
                        </a:rPr>
                        <a:t>a 4.08 (acidic)</a:t>
                      </a:r>
                    </a:p>
                  </a:txBody>
                  <a:tcPr marL="61993" marR="619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lgn="ctr">
                        <a:lnSpc>
                          <a:spcPct val="115000"/>
                        </a:lnSpc>
                        <a:spcBef>
                          <a:spcPts val="0"/>
                        </a:spcBef>
                        <a:spcAft>
                          <a:spcPts val="0"/>
                        </a:spcAft>
                      </a:pPr>
                      <a:r>
                        <a:rPr lang="en-US" sz="2100" b="1">
                          <a:latin typeface="Arial" pitchFamily="34" charset="0"/>
                          <a:ea typeface="Calibri"/>
                          <a:cs typeface="Arial" pitchFamily="34" charset="0"/>
                        </a:rPr>
                        <a:t>pH 3.0</a:t>
                      </a:r>
                      <a:endParaRPr lang="en-US" sz="2100">
                        <a:latin typeface="Arial" pitchFamily="34" charset="0"/>
                        <a:ea typeface="Calibri"/>
                        <a:cs typeface="Arial" pitchFamily="34" charset="0"/>
                      </a:endParaRPr>
                    </a:p>
                  </a:txBody>
                  <a:tcPr marL="61993" marR="619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0" marR="0" algn="ctr">
                        <a:lnSpc>
                          <a:spcPct val="115000"/>
                        </a:lnSpc>
                        <a:spcBef>
                          <a:spcPts val="0"/>
                        </a:spcBef>
                        <a:spcAft>
                          <a:spcPts val="0"/>
                        </a:spcAft>
                      </a:pPr>
                      <a:r>
                        <a:rPr lang="en-US" sz="2100" b="1">
                          <a:latin typeface="Arial" pitchFamily="34" charset="0"/>
                          <a:ea typeface="Calibri"/>
                          <a:cs typeface="Arial" pitchFamily="34" charset="0"/>
                        </a:rPr>
                        <a:t>pH 5.0</a:t>
                      </a:r>
                      <a:endParaRPr lang="en-US" sz="2100">
                        <a:latin typeface="Arial" pitchFamily="34" charset="0"/>
                        <a:ea typeface="Calibri"/>
                        <a:cs typeface="Arial" pitchFamily="34" charset="0"/>
                      </a:endParaRPr>
                    </a:p>
                  </a:txBody>
                  <a:tcPr marL="61993" marR="619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extLst>
                  <a:ext uri="{0D108BD9-81ED-4DB2-BD59-A6C34878D82A}">
                    <a16:rowId xmlns:a16="http://schemas.microsoft.com/office/drawing/2014/main" val="10000"/>
                  </a:ext>
                </a:extLst>
              </a:tr>
              <a:tr h="1076665">
                <a:tc vMerge="1">
                  <a:txBody>
                    <a:bodyPr/>
                    <a:lstStyle/>
                    <a:p>
                      <a:endParaRPr lang="en-US"/>
                    </a:p>
                  </a:txBody>
                  <a:tcPr/>
                </a:tc>
                <a:tc>
                  <a:txBody>
                    <a:bodyPr/>
                    <a:lstStyle/>
                    <a:p>
                      <a:pPr marL="0" marR="0">
                        <a:lnSpc>
                          <a:spcPct val="115000"/>
                        </a:lnSpc>
                        <a:spcBef>
                          <a:spcPts val="0"/>
                        </a:spcBef>
                        <a:spcAft>
                          <a:spcPts val="0"/>
                        </a:spcAft>
                      </a:pPr>
                      <a:r>
                        <a:rPr lang="en-US" sz="2100" dirty="0">
                          <a:latin typeface="Arial" pitchFamily="34" charset="0"/>
                          <a:ea typeface="Calibri"/>
                          <a:cs typeface="Arial" pitchFamily="34" charset="0"/>
                        </a:rPr>
                        <a:t>Solubility</a:t>
                      </a:r>
                    </a:p>
                  </a:txBody>
                  <a:tcPr marL="61993" marR="619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2100" dirty="0">
                          <a:latin typeface="Arial" pitchFamily="34" charset="0"/>
                          <a:ea typeface="Calibri"/>
                          <a:cs typeface="Arial" pitchFamily="34" charset="0"/>
                        </a:rPr>
                        <a:t>Concentration of ionized drug*</a:t>
                      </a:r>
                    </a:p>
                  </a:txBody>
                  <a:tcPr marL="61993" marR="619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2100">
                          <a:latin typeface="Arial" pitchFamily="34" charset="0"/>
                          <a:ea typeface="Calibri"/>
                          <a:cs typeface="Arial" pitchFamily="34" charset="0"/>
                        </a:rPr>
                        <a:t>Solubility</a:t>
                      </a:r>
                    </a:p>
                  </a:txBody>
                  <a:tcPr marL="61993" marR="619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2100">
                          <a:latin typeface="Arial" pitchFamily="34" charset="0"/>
                          <a:ea typeface="Calibri"/>
                          <a:cs typeface="Arial" pitchFamily="34" charset="0"/>
                        </a:rPr>
                        <a:t>Concentration of ionized drug*</a:t>
                      </a:r>
                    </a:p>
                  </a:txBody>
                  <a:tcPr marL="61993" marR="619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37968">
                <a:tc vMerge="1">
                  <a:txBody>
                    <a:bodyPr/>
                    <a:lstStyle/>
                    <a:p>
                      <a:endParaRPr lang="en-US"/>
                    </a:p>
                  </a:txBody>
                  <a:tcPr/>
                </a:tc>
                <a:tc>
                  <a:txBody>
                    <a:bodyPr/>
                    <a:lstStyle/>
                    <a:p>
                      <a:pPr marL="0" marR="0" algn="ctr">
                        <a:lnSpc>
                          <a:spcPct val="115000"/>
                        </a:lnSpc>
                        <a:spcBef>
                          <a:spcPts val="0"/>
                        </a:spcBef>
                        <a:spcAft>
                          <a:spcPts val="0"/>
                        </a:spcAft>
                      </a:pPr>
                      <a:r>
                        <a:rPr lang="en-US" sz="2100">
                          <a:latin typeface="Arial" pitchFamily="34" charset="0"/>
                          <a:ea typeface="Calibri"/>
                          <a:cs typeface="Arial" pitchFamily="34" charset="0"/>
                        </a:rPr>
                        <a:t>17 </a:t>
                      </a:r>
                      <a:r>
                        <a:rPr lang="en-US" sz="2100">
                          <a:latin typeface="Arial" pitchFamily="34" charset="0"/>
                          <a:ea typeface="Calibri"/>
                          <a:cs typeface="Arial" pitchFamily="34" charset="0"/>
                          <a:sym typeface="Symbol"/>
                        </a:rPr>
                        <a:t></a:t>
                      </a:r>
                      <a:r>
                        <a:rPr lang="en-US" sz="2100">
                          <a:latin typeface="Arial" pitchFamily="34" charset="0"/>
                          <a:ea typeface="Calibri"/>
                          <a:cs typeface="Arial" pitchFamily="34" charset="0"/>
                        </a:rPr>
                        <a:t>M</a:t>
                      </a:r>
                    </a:p>
                  </a:txBody>
                  <a:tcPr marL="61993" marR="619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100" dirty="0">
                          <a:latin typeface="Arial" pitchFamily="34" charset="0"/>
                          <a:ea typeface="Calibri"/>
                          <a:cs typeface="Arial" pitchFamily="34" charset="0"/>
                        </a:rPr>
                        <a:t>7.7%</a:t>
                      </a:r>
                    </a:p>
                  </a:txBody>
                  <a:tcPr marL="61993" marR="619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100" dirty="0">
                          <a:latin typeface="Arial" pitchFamily="34" charset="0"/>
                          <a:ea typeface="Calibri"/>
                          <a:cs typeface="Arial" pitchFamily="34" charset="0"/>
                        </a:rPr>
                        <a:t>&gt;350</a:t>
                      </a:r>
                      <a:r>
                        <a:rPr lang="en-US" sz="2100" dirty="0">
                          <a:latin typeface="Arial" pitchFamily="34" charset="0"/>
                          <a:ea typeface="Calibri"/>
                          <a:cs typeface="Arial" pitchFamily="34" charset="0"/>
                          <a:sym typeface="Symbol"/>
                        </a:rPr>
                        <a:t></a:t>
                      </a:r>
                      <a:r>
                        <a:rPr lang="en-US" sz="2100" dirty="0">
                          <a:latin typeface="Arial" pitchFamily="34" charset="0"/>
                          <a:ea typeface="Calibri"/>
                          <a:cs typeface="Arial" pitchFamily="34" charset="0"/>
                        </a:rPr>
                        <a:t>M</a:t>
                      </a:r>
                    </a:p>
                  </a:txBody>
                  <a:tcPr marL="61993" marR="619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100">
                          <a:latin typeface="Arial" pitchFamily="34" charset="0"/>
                          <a:ea typeface="Calibri"/>
                          <a:cs typeface="Arial" pitchFamily="34" charset="0"/>
                        </a:rPr>
                        <a:t>89.3%</a:t>
                      </a:r>
                    </a:p>
                  </a:txBody>
                  <a:tcPr marL="61993" marR="619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337968">
                <a:tc vMerge="1">
                  <a:txBody>
                    <a:bodyPr/>
                    <a:lstStyle/>
                    <a:p>
                      <a:endParaRPr lang="en-US"/>
                    </a:p>
                  </a:txBody>
                  <a:tcPr/>
                </a:tc>
                <a:tc gridSpan="2">
                  <a:txBody>
                    <a:bodyPr/>
                    <a:lstStyle/>
                    <a:p>
                      <a:pPr marL="0" marR="0" algn="ctr">
                        <a:lnSpc>
                          <a:spcPct val="115000"/>
                        </a:lnSpc>
                        <a:spcBef>
                          <a:spcPts val="0"/>
                        </a:spcBef>
                        <a:spcAft>
                          <a:spcPts val="0"/>
                        </a:spcAft>
                      </a:pPr>
                      <a:r>
                        <a:rPr lang="en-US" sz="2100" b="1">
                          <a:latin typeface="Arial" pitchFamily="34" charset="0"/>
                          <a:ea typeface="Calibri"/>
                          <a:cs typeface="Arial" pitchFamily="34" charset="0"/>
                        </a:rPr>
                        <a:t>pH 3.0</a:t>
                      </a:r>
                      <a:endParaRPr lang="en-US" sz="2100">
                        <a:latin typeface="Arial" pitchFamily="34" charset="0"/>
                        <a:ea typeface="Calibri"/>
                        <a:cs typeface="Arial" pitchFamily="34" charset="0"/>
                      </a:endParaRPr>
                    </a:p>
                  </a:txBody>
                  <a:tcPr marL="61993" marR="619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0" marR="0" algn="ctr">
                        <a:lnSpc>
                          <a:spcPct val="115000"/>
                        </a:lnSpc>
                        <a:spcBef>
                          <a:spcPts val="0"/>
                        </a:spcBef>
                        <a:spcAft>
                          <a:spcPts val="0"/>
                        </a:spcAft>
                      </a:pPr>
                      <a:r>
                        <a:rPr lang="en-US" sz="2100" b="1" dirty="0">
                          <a:latin typeface="Arial" pitchFamily="34" charset="0"/>
                          <a:ea typeface="Calibri"/>
                          <a:cs typeface="Arial" pitchFamily="34" charset="0"/>
                        </a:rPr>
                        <a:t>pH 9.0</a:t>
                      </a:r>
                      <a:endParaRPr lang="en-US" sz="2100" dirty="0">
                        <a:latin typeface="Arial" pitchFamily="34" charset="0"/>
                        <a:ea typeface="Calibri"/>
                        <a:cs typeface="Arial" pitchFamily="34" charset="0"/>
                      </a:endParaRPr>
                    </a:p>
                  </a:txBody>
                  <a:tcPr marL="61993" marR="619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extLst>
                  <a:ext uri="{0D108BD9-81ED-4DB2-BD59-A6C34878D82A}">
                    <a16:rowId xmlns:a16="http://schemas.microsoft.com/office/drawing/2014/main" val="10003"/>
                  </a:ext>
                </a:extLst>
              </a:tr>
              <a:tr h="1076665">
                <a:tc rowSpan="2">
                  <a:txBody>
                    <a:bodyPr/>
                    <a:lstStyle/>
                    <a:p>
                      <a:pPr marL="0" marR="0">
                        <a:lnSpc>
                          <a:spcPct val="115000"/>
                        </a:lnSpc>
                        <a:spcBef>
                          <a:spcPts val="0"/>
                        </a:spcBef>
                        <a:spcAft>
                          <a:spcPts val="0"/>
                        </a:spcAft>
                      </a:pPr>
                      <a:r>
                        <a:rPr lang="en-US" sz="2100">
                          <a:latin typeface="Arial" pitchFamily="34" charset="0"/>
                          <a:ea typeface="Calibri"/>
                          <a:cs typeface="Arial" pitchFamily="34" charset="0"/>
                        </a:rPr>
                        <a:t>4,5 diphenylimidazole</a:t>
                      </a:r>
                    </a:p>
                    <a:p>
                      <a:pPr marL="0" marR="0">
                        <a:lnSpc>
                          <a:spcPct val="115000"/>
                        </a:lnSpc>
                        <a:spcBef>
                          <a:spcPts val="0"/>
                        </a:spcBef>
                        <a:spcAft>
                          <a:spcPts val="0"/>
                        </a:spcAft>
                      </a:pPr>
                      <a:r>
                        <a:rPr lang="en-US" sz="2100">
                          <a:latin typeface="Arial" pitchFamily="34" charset="0"/>
                          <a:ea typeface="Calibri"/>
                          <a:cs typeface="Arial" pitchFamily="34" charset="0"/>
                        </a:rPr>
                        <a:t>pKa 5.88 (basic)</a:t>
                      </a:r>
                    </a:p>
                  </a:txBody>
                  <a:tcPr marL="61993" marR="619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2100">
                          <a:latin typeface="Arial" pitchFamily="34" charset="0"/>
                          <a:ea typeface="Calibri"/>
                          <a:cs typeface="Arial" pitchFamily="34" charset="0"/>
                        </a:rPr>
                        <a:t>Solubility</a:t>
                      </a:r>
                    </a:p>
                  </a:txBody>
                  <a:tcPr marL="61993" marR="619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2100">
                          <a:latin typeface="Arial" pitchFamily="34" charset="0"/>
                          <a:ea typeface="Calibri"/>
                          <a:cs typeface="Arial" pitchFamily="34" charset="0"/>
                        </a:rPr>
                        <a:t>Concentration of ionized drug*</a:t>
                      </a:r>
                    </a:p>
                  </a:txBody>
                  <a:tcPr marL="61993" marR="619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2100">
                          <a:latin typeface="Arial" pitchFamily="34" charset="0"/>
                          <a:ea typeface="Calibri"/>
                          <a:cs typeface="Arial" pitchFamily="34" charset="0"/>
                        </a:rPr>
                        <a:t>Solubility</a:t>
                      </a:r>
                    </a:p>
                  </a:txBody>
                  <a:tcPr marL="61993" marR="619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2100" dirty="0">
                          <a:latin typeface="Arial" pitchFamily="34" charset="0"/>
                          <a:ea typeface="Calibri"/>
                          <a:cs typeface="Arial" pitchFamily="34" charset="0"/>
                        </a:rPr>
                        <a:t>Concentration of ionized drug*</a:t>
                      </a:r>
                    </a:p>
                  </a:txBody>
                  <a:tcPr marL="61993" marR="619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337968">
                <a:tc vMerge="1">
                  <a:txBody>
                    <a:bodyPr/>
                    <a:lstStyle/>
                    <a:p>
                      <a:endParaRPr lang="en-US"/>
                    </a:p>
                  </a:txBody>
                  <a:tcPr/>
                </a:tc>
                <a:tc>
                  <a:txBody>
                    <a:bodyPr/>
                    <a:lstStyle/>
                    <a:p>
                      <a:pPr marL="0" marR="0">
                        <a:lnSpc>
                          <a:spcPct val="115000"/>
                        </a:lnSpc>
                        <a:spcBef>
                          <a:spcPts val="0"/>
                        </a:spcBef>
                        <a:spcAft>
                          <a:spcPts val="0"/>
                        </a:spcAft>
                      </a:pPr>
                      <a:r>
                        <a:rPr lang="en-US" sz="2100" dirty="0">
                          <a:latin typeface="Arial" pitchFamily="34" charset="0"/>
                          <a:ea typeface="Calibri"/>
                          <a:cs typeface="Arial" pitchFamily="34" charset="0"/>
                        </a:rPr>
                        <a:t>&gt;350</a:t>
                      </a:r>
                      <a:r>
                        <a:rPr lang="en-US" sz="2100" dirty="0">
                          <a:latin typeface="Arial" pitchFamily="34" charset="0"/>
                          <a:ea typeface="Calibri"/>
                          <a:cs typeface="Arial" pitchFamily="34" charset="0"/>
                          <a:sym typeface="Symbol"/>
                        </a:rPr>
                        <a:t></a:t>
                      </a:r>
                      <a:r>
                        <a:rPr lang="en-US" sz="2100" dirty="0">
                          <a:latin typeface="Arial" pitchFamily="34" charset="0"/>
                          <a:ea typeface="Calibri"/>
                          <a:cs typeface="Arial" pitchFamily="34" charset="0"/>
                        </a:rPr>
                        <a:t>M </a:t>
                      </a:r>
                    </a:p>
                  </a:txBody>
                  <a:tcPr marL="61993" marR="619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100">
                          <a:latin typeface="Arial" pitchFamily="34" charset="0"/>
                          <a:ea typeface="Calibri"/>
                          <a:cs typeface="Arial" pitchFamily="34" charset="0"/>
                        </a:rPr>
                        <a:t>99.9%</a:t>
                      </a:r>
                    </a:p>
                  </a:txBody>
                  <a:tcPr marL="61993" marR="619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100">
                          <a:latin typeface="Arial" pitchFamily="34" charset="0"/>
                          <a:ea typeface="Calibri"/>
                          <a:cs typeface="Arial" pitchFamily="34" charset="0"/>
                        </a:rPr>
                        <a:t>84</a:t>
                      </a:r>
                      <a:r>
                        <a:rPr lang="en-US" sz="2100">
                          <a:latin typeface="Arial" pitchFamily="34" charset="0"/>
                          <a:ea typeface="Calibri"/>
                          <a:cs typeface="Arial" pitchFamily="34" charset="0"/>
                          <a:sym typeface="Symbol"/>
                        </a:rPr>
                        <a:t></a:t>
                      </a:r>
                      <a:r>
                        <a:rPr lang="en-US" sz="2100">
                          <a:latin typeface="Arial" pitchFamily="34" charset="0"/>
                          <a:ea typeface="Calibri"/>
                          <a:cs typeface="Arial" pitchFamily="34" charset="0"/>
                        </a:rPr>
                        <a:t>M</a:t>
                      </a:r>
                    </a:p>
                  </a:txBody>
                  <a:tcPr marL="61993" marR="619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100" dirty="0">
                          <a:latin typeface="Arial" pitchFamily="34" charset="0"/>
                          <a:ea typeface="Calibri"/>
                          <a:cs typeface="Arial" pitchFamily="34" charset="0"/>
                        </a:rPr>
                        <a:t>0.1%</a:t>
                      </a:r>
                    </a:p>
                  </a:txBody>
                  <a:tcPr marL="61993" marR="619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bl>
          </a:graphicData>
        </a:graphic>
      </p:graphicFrame>
      <p:sp>
        <p:nvSpPr>
          <p:cNvPr id="121896" name="Rectangle 9">
            <a:extLst>
              <a:ext uri="{FF2B5EF4-FFF2-40B4-BE49-F238E27FC236}">
                <a16:creationId xmlns:a16="http://schemas.microsoft.com/office/drawing/2014/main" id="{D821C201-BEA9-495E-B678-03BD7E975F76}"/>
              </a:ext>
            </a:extLst>
          </p:cNvPr>
          <p:cNvSpPr>
            <a:spLocks noChangeArrowheads="1"/>
          </p:cNvSpPr>
          <p:nvPr/>
        </p:nvSpPr>
        <p:spPr bwMode="auto">
          <a:xfrm>
            <a:off x="2362200" y="457201"/>
            <a:ext cx="74612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altLang="en-US" sz="2400" b="1"/>
              <a:t>Effect of p</a:t>
            </a:r>
            <a:r>
              <a:rPr lang="en-US" altLang="en-US" sz="2400" b="1" i="1"/>
              <a:t>K</a:t>
            </a:r>
            <a:r>
              <a:rPr lang="en-US" altLang="en-US" sz="2400" b="1"/>
              <a:t>a on solubility of drugs at different pH</a:t>
            </a:r>
            <a:endParaRPr lang="en-US" altLang="en-US" sz="2400"/>
          </a:p>
        </p:txBody>
      </p:sp>
      <p:sp>
        <p:nvSpPr>
          <p:cNvPr id="121897" name="Rectangle 12">
            <a:extLst>
              <a:ext uri="{FF2B5EF4-FFF2-40B4-BE49-F238E27FC236}">
                <a16:creationId xmlns:a16="http://schemas.microsoft.com/office/drawing/2014/main" id="{294C8DD9-279B-46D0-BA19-CAA1A88712AA}"/>
              </a:ext>
            </a:extLst>
          </p:cNvPr>
          <p:cNvSpPr>
            <a:spLocks noChangeArrowheads="1"/>
          </p:cNvSpPr>
          <p:nvPr/>
        </p:nvSpPr>
        <p:spPr bwMode="auto">
          <a:xfrm>
            <a:off x="1981200" y="5943601"/>
            <a:ext cx="86868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altLang="en-US">
                <a:latin typeface="Times New Roman" panose="02020603050405020304" pitchFamily="18" charset="0"/>
              </a:rPr>
              <a:t>*</a:t>
            </a:r>
            <a:r>
              <a:rPr lang="en-US" altLang="en-US" i="1">
                <a:latin typeface="Times New Roman" panose="02020603050405020304" pitchFamily="18" charset="0"/>
              </a:rPr>
              <a:t> Calculated using software available at </a:t>
            </a:r>
            <a:r>
              <a:rPr lang="en-US" altLang="en-US" i="1">
                <a:latin typeface="Times New Roman" panose="02020603050405020304" pitchFamily="18" charset="0"/>
                <a:hlinkClick r:id="rId2"/>
              </a:rPr>
              <a:t>https://www.manuelsweb.com/pka.htm</a:t>
            </a:r>
            <a:r>
              <a:rPr lang="en-US" altLang="en-US" i="1">
                <a:latin typeface="Times New Roman" panose="02020603050405020304" pitchFamily="18" charset="0"/>
              </a:rPr>
              <a:t> (dated 10. 05. 2017)</a:t>
            </a:r>
            <a:endParaRPr lang="en-US" altLang="en-US" sz="240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Rectangle 2">
            <a:extLst>
              <a:ext uri="{FF2B5EF4-FFF2-40B4-BE49-F238E27FC236}">
                <a16:creationId xmlns:a16="http://schemas.microsoft.com/office/drawing/2014/main" id="{BE7D8030-2487-44A7-B2BD-9C6F900A4733}"/>
              </a:ext>
            </a:extLst>
          </p:cNvPr>
          <p:cNvSpPr>
            <a:spLocks noChangeArrowheads="1"/>
          </p:cNvSpPr>
          <p:nvPr/>
        </p:nvSpPr>
        <p:spPr bwMode="auto">
          <a:xfrm>
            <a:off x="1524001" y="-184666"/>
            <a:ext cx="1847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graphicFrame>
        <p:nvGraphicFramePr>
          <p:cNvPr id="33794" name="Object 3">
            <a:extLst>
              <a:ext uri="{FF2B5EF4-FFF2-40B4-BE49-F238E27FC236}">
                <a16:creationId xmlns:a16="http://schemas.microsoft.com/office/drawing/2014/main" id="{597BA55C-42E8-48DA-B5D8-D0F61692AAA3}"/>
              </a:ext>
            </a:extLst>
          </p:cNvPr>
          <p:cNvGraphicFramePr>
            <a:graphicFrameLocks noChangeAspect="1"/>
          </p:cNvGraphicFramePr>
          <p:nvPr/>
        </p:nvGraphicFramePr>
        <p:xfrm>
          <a:off x="2362201" y="1066800"/>
          <a:ext cx="7840663" cy="4191000"/>
        </p:xfrm>
        <a:graphic>
          <a:graphicData uri="http://schemas.openxmlformats.org/presentationml/2006/ole">
            <mc:AlternateContent xmlns:mc="http://schemas.openxmlformats.org/markup-compatibility/2006">
              <mc:Choice xmlns:v="urn:schemas-microsoft-com:vml" Requires="v">
                <p:oleObj spid="_x0000_s4098" name="CS ChemDraw Drawing" r:id="rId3" imgW="5909546" imgH="3158763" progId="ChemDraw.Document.6.0">
                  <p:embed/>
                </p:oleObj>
              </mc:Choice>
              <mc:Fallback>
                <p:oleObj name="CS ChemDraw Drawing" r:id="rId3" imgW="5909546" imgH="3158763" progId="ChemDraw.Document.6.0">
                  <p:embed/>
                  <p:pic>
                    <p:nvPicPr>
                      <p:cNvPr id="33794" name="Object 3">
                        <a:extLst>
                          <a:ext uri="{FF2B5EF4-FFF2-40B4-BE49-F238E27FC236}">
                            <a16:creationId xmlns:a16="http://schemas.microsoft.com/office/drawing/2014/main" id="{597BA55C-42E8-48DA-B5D8-D0F61692AAA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62201" y="1066800"/>
                        <a:ext cx="7840663" cy="419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Rectangle 2">
            <a:extLst>
              <a:ext uri="{FF2B5EF4-FFF2-40B4-BE49-F238E27FC236}">
                <a16:creationId xmlns:a16="http://schemas.microsoft.com/office/drawing/2014/main" id="{D6752FB5-B79A-4A19-A31C-CE2508B3B099}"/>
              </a:ext>
            </a:extLst>
          </p:cNvPr>
          <p:cNvSpPr>
            <a:spLocks noChangeArrowheads="1"/>
          </p:cNvSpPr>
          <p:nvPr/>
        </p:nvSpPr>
        <p:spPr bwMode="auto">
          <a:xfrm>
            <a:off x="1524001" y="43934"/>
            <a:ext cx="1847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graphicFrame>
        <p:nvGraphicFramePr>
          <p:cNvPr id="34818" name="Object 1">
            <a:extLst>
              <a:ext uri="{FF2B5EF4-FFF2-40B4-BE49-F238E27FC236}">
                <a16:creationId xmlns:a16="http://schemas.microsoft.com/office/drawing/2014/main" id="{D8FF3782-401F-41AB-9B7F-581F4D305E0B}"/>
              </a:ext>
            </a:extLst>
          </p:cNvPr>
          <p:cNvGraphicFramePr>
            <a:graphicFrameLocks noChangeAspect="1"/>
          </p:cNvGraphicFramePr>
          <p:nvPr/>
        </p:nvGraphicFramePr>
        <p:xfrm>
          <a:off x="2133601" y="1905000"/>
          <a:ext cx="8188325" cy="3048000"/>
        </p:xfrm>
        <a:graphic>
          <a:graphicData uri="http://schemas.openxmlformats.org/presentationml/2006/ole">
            <mc:AlternateContent xmlns:mc="http://schemas.openxmlformats.org/markup-compatibility/2006">
              <mc:Choice xmlns:v="urn:schemas-microsoft-com:vml" Requires="v">
                <p:oleObj spid="_x0000_s5122" name="CS ChemDraw Drawing" r:id="rId3" imgW="6278555" imgH="2348152" progId="ChemDraw.Document.6.0">
                  <p:embed/>
                </p:oleObj>
              </mc:Choice>
              <mc:Fallback>
                <p:oleObj name="CS ChemDraw Drawing" r:id="rId3" imgW="6278555" imgH="2348152" progId="ChemDraw.Document.6.0">
                  <p:embed/>
                  <p:pic>
                    <p:nvPicPr>
                      <p:cNvPr id="34818" name="Object 1">
                        <a:extLst>
                          <a:ext uri="{FF2B5EF4-FFF2-40B4-BE49-F238E27FC236}">
                            <a16:creationId xmlns:a16="http://schemas.microsoft.com/office/drawing/2014/main" id="{D8FF3782-401F-41AB-9B7F-581F4D305E0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33601" y="1905000"/>
                        <a:ext cx="8188325" cy="3048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4820" name="Rectangle 3">
            <a:extLst>
              <a:ext uri="{FF2B5EF4-FFF2-40B4-BE49-F238E27FC236}">
                <a16:creationId xmlns:a16="http://schemas.microsoft.com/office/drawing/2014/main" id="{E17856C4-897F-4B3D-BB68-37105EFB90A5}"/>
              </a:ext>
            </a:extLst>
          </p:cNvPr>
          <p:cNvSpPr>
            <a:spLocks noChangeArrowheads="1"/>
          </p:cNvSpPr>
          <p:nvPr/>
        </p:nvSpPr>
        <p:spPr bwMode="auto">
          <a:xfrm>
            <a:off x="2590801" y="609601"/>
            <a:ext cx="704691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r>
              <a:rPr lang="en-US" altLang="en-US" sz="2400" b="1"/>
              <a:t>Effect of </a:t>
            </a:r>
            <a:r>
              <a:rPr lang="en-US" altLang="en-US" sz="2400"/>
              <a:t>p</a:t>
            </a:r>
            <a:r>
              <a:rPr lang="en-US" altLang="en-US" sz="2400" i="1"/>
              <a:t>K</a:t>
            </a:r>
            <a:r>
              <a:rPr lang="en-US" altLang="en-US" sz="2400"/>
              <a:t>a</a:t>
            </a:r>
            <a:r>
              <a:rPr lang="en-US" altLang="en-US" sz="2400" b="1"/>
              <a:t> of drugs on solubility/lipophilicity</a:t>
            </a:r>
            <a:endParaRPr lang="en-US" altLang="en-US" sz="240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DE0382ACF6F3E44086D2264018729922" ma:contentTypeVersion="13" ma:contentTypeDescription="Create a new document." ma:contentTypeScope="" ma:versionID="5b9e252c544d3ae990b30b4a984d8907">
  <xsd:schema xmlns:xsd="http://www.w3.org/2001/XMLSchema" xmlns:xs="http://www.w3.org/2001/XMLSchema" xmlns:p="http://schemas.microsoft.com/office/2006/metadata/properties" xmlns:ns3="92719922-4334-480f-8037-6f1b65853955" xmlns:ns4="93d7a61f-0460-4e8a-9726-056213105f2e" targetNamespace="http://schemas.microsoft.com/office/2006/metadata/properties" ma:root="true" ma:fieldsID="a7bf18062634a52dc3ae41a4e694d12c" ns3:_="" ns4:_="">
    <xsd:import namespace="92719922-4334-480f-8037-6f1b65853955"/>
    <xsd:import namespace="93d7a61f-0460-4e8a-9726-056213105f2e"/>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OCR" minOccurs="0"/>
                <xsd:element ref="ns3:MediaServiceLocation" minOccurs="0"/>
                <xsd:element ref="ns3:MediaServiceGenerationTime" minOccurs="0"/>
                <xsd:element ref="ns3:MediaServiceEventHashCode" minOccurs="0"/>
                <xsd:element ref="ns3:MediaServiceAutoKeyPoints" minOccurs="0"/>
                <xsd:element ref="ns3:MediaServiceKeyPoints"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2719922-4334-480f-8037-6f1b6585395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MediaServiceAutoTags" ma:internalName="MediaServiceAutoTags" ma:readOnly="true">
      <xsd:simpleType>
        <xsd:restriction base="dms:Text"/>
      </xsd:simpleType>
    </xsd:element>
    <xsd:element name="MediaServiceOCR" ma:index="12" nillable="true" ma:displayName="MediaServiceOCR" ma:internalName="MediaServiceOCR" ma:readOnly="true">
      <xsd:simpleType>
        <xsd:restriction base="dms:Note">
          <xsd:maxLength value="255"/>
        </xsd:restriction>
      </xsd:simpleType>
    </xsd:element>
    <xsd:element name="MediaServiceLocation" ma:index="13" nillable="true" ma:displayName="MediaServiceLocation" ma:internalName="MediaServiceLocation"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93d7a61f-0460-4e8a-9726-056213105f2e"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SharingHintHash" ma:index="20"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005F9C84-5A83-45F5-99F6-B9898690E369}">
  <ds:schemaRefs>
    <ds:schemaRef ds:uri="http://schemas.microsoft.com/sharepoint/v3/contenttype/forms"/>
  </ds:schemaRefs>
</ds:datastoreItem>
</file>

<file path=customXml/itemProps2.xml><?xml version="1.0" encoding="utf-8"?>
<ds:datastoreItem xmlns:ds="http://schemas.openxmlformats.org/officeDocument/2006/customXml" ds:itemID="{669ADF6D-E402-40F2-A828-DB3CEA39544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2719922-4334-480f-8037-6f1b65853955"/>
    <ds:schemaRef ds:uri="93d7a61f-0460-4e8a-9726-056213105f2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B0BC3AEA-D0E6-42CA-843E-47BDF1B237BF}">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5</TotalTime>
  <Words>696</Words>
  <Application>Microsoft Office PowerPoint</Application>
  <PresentationFormat>Widescreen</PresentationFormat>
  <Paragraphs>73</Paragraphs>
  <Slides>12</Slides>
  <Notes>0</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12</vt:i4>
      </vt:variant>
    </vt:vector>
  </HeadingPairs>
  <TitlesOfParts>
    <vt:vector size="19" baseType="lpstr">
      <vt:lpstr>Arial</vt:lpstr>
      <vt:lpstr>Calibri</vt:lpstr>
      <vt:lpstr>Calibri Light</vt:lpstr>
      <vt:lpstr>Times New Roman</vt:lpstr>
      <vt:lpstr>Wingdings</vt:lpstr>
      <vt:lpstr>Office Theme</vt:lpstr>
      <vt:lpstr>CS ChemDraw Drawing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Uppal, Swati</dc:creator>
  <cp:lastModifiedBy>Uppal, Swati</cp:lastModifiedBy>
  <cp:revision>1</cp:revision>
  <dcterms:created xsi:type="dcterms:W3CDTF">2020-06-11T08:08:54Z</dcterms:created>
  <dcterms:modified xsi:type="dcterms:W3CDTF">2020-06-16T13:58:34Z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0x010100DE0382ACF6F3E44086D2264018729922</vt:lpwstr>
  </property>
</Properties>
</file>