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4" r:id="rId5"/>
    <p:sldId id="335" r:id="rId6"/>
    <p:sldId id="343" r:id="rId7"/>
    <p:sldId id="342" r:id="rId8"/>
    <p:sldId id="341" r:id="rId9"/>
    <p:sldId id="340" r:id="rId10"/>
    <p:sldId id="339" r:id="rId11"/>
    <p:sldId id="338" r:id="rId12"/>
    <p:sldId id="337" r:id="rId13"/>
    <p:sldId id="336" r:id="rId14"/>
    <p:sldId id="3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3FCE75-A029-4805-9C49-3139C8729B03}" v="4" dt="2020-06-16T14:00:14.8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153FCE75-A029-4805-9C49-3139C8729B03}"/>
    <pc:docChg chg="addSld modSld modMainMaster">
      <pc:chgData name="Uppal, Swati" userId="365464e5-ff76-4f3a-bc3c-8e1ab029e32d" providerId="ADAL" clId="{153FCE75-A029-4805-9C49-3139C8729B03}" dt="2020-06-16T14:00:19.342" v="5" actId="1076"/>
      <pc:docMkLst>
        <pc:docMk/>
      </pc:docMkLst>
      <pc:sldChg chg="addSp modSp">
        <pc:chgData name="Uppal, Swati" userId="365464e5-ff76-4f3a-bc3c-8e1ab029e32d" providerId="ADAL" clId="{153FCE75-A029-4805-9C49-3139C8729B03}" dt="2020-06-16T13:59:55.653" v="3" actId="1076"/>
        <pc:sldMkLst>
          <pc:docMk/>
          <pc:sldMk cId="0" sldId="334"/>
        </pc:sldMkLst>
        <pc:spChg chg="mod">
          <ac:chgData name="Uppal, Swati" userId="365464e5-ff76-4f3a-bc3c-8e1ab029e32d" providerId="ADAL" clId="{153FCE75-A029-4805-9C49-3139C8729B03}" dt="2020-06-16T13:59:43.323" v="1" actId="1076"/>
          <ac:spMkLst>
            <pc:docMk/>
            <pc:sldMk cId="0" sldId="334"/>
            <ac:spMk id="124931" creationId="{FE7F4F8C-4A10-488B-B69A-0598FA8CC655}"/>
          </ac:spMkLst>
        </pc:spChg>
        <pc:picChg chg="add mod">
          <ac:chgData name="Uppal, Swati" userId="365464e5-ff76-4f3a-bc3c-8e1ab029e32d" providerId="ADAL" clId="{153FCE75-A029-4805-9C49-3139C8729B03}" dt="2020-06-16T13:59:55.653" v="3" actId="1076"/>
          <ac:picMkLst>
            <pc:docMk/>
            <pc:sldMk cId="0" sldId="334"/>
            <ac:picMk id="3" creationId="{2A5EB2B5-9286-42B0-B640-141AD42B0669}"/>
          </ac:picMkLst>
        </pc:picChg>
      </pc:sldChg>
      <pc:sldChg chg="add">
        <pc:chgData name="Uppal, Swati" userId="365464e5-ff76-4f3a-bc3c-8e1ab029e32d" providerId="ADAL" clId="{153FCE75-A029-4805-9C49-3139C8729B03}" dt="2020-06-16T13:53:19.800" v="0"/>
        <pc:sldMkLst>
          <pc:docMk/>
          <pc:sldMk cId="0" sldId="375"/>
        </pc:sldMkLst>
      </pc:sldChg>
      <pc:sldMasterChg chg="modSldLayout">
        <pc:chgData name="Uppal, Swati" userId="365464e5-ff76-4f3a-bc3c-8e1ab029e32d" providerId="ADAL" clId="{153FCE75-A029-4805-9C49-3139C8729B03}" dt="2020-06-16T14:00:19.342" v="5" actId="1076"/>
        <pc:sldMasterMkLst>
          <pc:docMk/>
          <pc:sldMasterMk cId="2231058852" sldId="2147483648"/>
        </pc:sldMasterMkLst>
        <pc:sldLayoutChg chg="addSp modSp">
          <pc:chgData name="Uppal, Swati" userId="365464e5-ff76-4f3a-bc3c-8e1ab029e32d" providerId="ADAL" clId="{153FCE75-A029-4805-9C49-3139C8729B03}" dt="2020-06-16T14:00:19.342" v="5" actId="1076"/>
          <pc:sldLayoutMkLst>
            <pc:docMk/>
            <pc:sldMasterMk cId="2231058852" sldId="2147483648"/>
            <pc:sldLayoutMk cId="2429606140" sldId="2147483655"/>
          </pc:sldLayoutMkLst>
          <pc:picChg chg="add mod">
            <ac:chgData name="Uppal, Swati" userId="365464e5-ff76-4f3a-bc3c-8e1ab029e32d" providerId="ADAL" clId="{153FCE75-A029-4805-9C49-3139C8729B03}" dt="2020-06-16T14:00:19.342" v="5" actId="1076"/>
            <ac:picMkLst>
              <pc:docMk/>
              <pc:sldMasterMk cId="2231058852" sldId="2147483648"/>
              <pc:sldLayoutMk cId="2429606140" sldId="2147483655"/>
              <ac:picMk id="6" creationId="{A0DC1311-E6EE-46A0-82CA-83BDFB86BFD1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CACCC-CD1A-4E2C-A0B6-4841F7EA5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9CF19E-CBA8-4484-B8D0-F9BB248343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AB5EB-E210-44DD-BC61-D0791F6FF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A6E6A-B82A-4F70-9732-BC7563C2D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23EE4-666A-484C-9067-C637CA048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9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5E43-1291-48F8-A4D0-4A493BDBD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92524-ABD9-4AC0-A9B6-01FCE01FE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0B3EE-A810-4E67-87F6-35B4843C0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A6770-1487-40A6-9DDB-83523FF4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43245-FA53-4085-9079-D1B4F1F90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8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EDCB3B-4BEE-4972-8A8D-2536DCCF55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70C29-016E-4C4A-AA7E-511EE39AA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1015F-BA2D-4AF6-86B0-D42AD31A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61D8B-247C-4947-B7F4-2268693FF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9133C-1413-4D1D-BCFF-12A787733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AF3BC-1CD0-4950-8CCC-5E62AC327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E105C-7120-470D-ACC8-F962DF5D0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B44EE-AE7D-49E9-892A-DD9126613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55AC9-9BEF-4429-A31B-14FA70B77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21429-812C-428F-8769-61B50768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1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F666F-79CC-4CA1-BB86-D09907115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D8D88-957D-4CF3-A964-26A878265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12D22-FDDD-4A26-9A5B-7CC4E8A95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2FD40-1FD1-49EE-ACE6-744AEE841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E2C6B-85A6-4C78-BE9E-371CAB981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6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236D3-0AE0-433E-83D7-882198BFF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C6F76-B4C0-4F43-8BE5-2CE0339236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C95DCA-AAAB-4485-8953-ADE5A02E4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2E343-49EA-4309-B442-86CAAFD1C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4E057A-BC4D-4111-BE3E-E9937D1B5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117DC9-AF6D-4923-8DAA-680B03864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5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340EB-CE15-48B0-A45B-59DFE769D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2730F2-5D3B-4123-B2C6-675F62233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F7D5F6-BC62-4A64-9BD8-98969A9B8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A98E9E-D328-4B0A-A9A3-12469BD940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C297E2-7E98-47DC-8A61-000E339698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DBC8D3-3148-4000-ADA6-A8BCD2401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4BFC1A-9B36-458B-81BB-7B004F754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343309-4677-4AC2-BE78-5B0FABEB5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0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D17FA-5281-4519-A006-A8B2B35B3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936D0-115F-430D-8A0C-ABE3D35CE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4F233-ADE6-4857-9C80-2824F486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ACA33F-AF3E-479D-B59A-118F54D2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11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FA4AF1-6820-46CC-91C3-4C9517535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7E8CFC-0B8E-48C5-BA94-C4103785D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A9F13-20DF-486C-9383-A7298F77C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DC1311-E6EE-46A0-82CA-83BDFB86BF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426200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0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9318-894F-44A9-ADE7-5641A69F8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CA5D-4634-41E9-A575-812382247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9102D-6065-4CE1-BA07-AFE5C5970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B5EC5B-662E-4382-94CF-741EDF6E7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F96EC4-F48A-40C7-A612-DB28ABAF0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091FC-78D5-4DB6-9895-77603A647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4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3E4F6-A63D-405F-9F17-291031FBE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B0427-329D-481E-A791-CB13A23049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DBFF38-3B45-40C0-AB6D-36A6C6C833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3DE6F-ED55-4A0D-BD3F-C07155CA5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E79E2F-C058-42E3-B29F-74DEAD3E8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BD686-DEEF-4ADF-8A2C-484ECAC71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4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513616-60D7-4AA7-88B1-639AFDDD6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A0080-C936-4194-BDAD-6CBA8A296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F8953-95FA-465C-9B2C-AE70A96F4A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E3F92-6190-4BE7-9620-02C5382AE8B5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536C4-3F75-457B-9769-F0C3343E4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9F8AA-E13F-4CC1-980C-A6FB79F40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4AB73-9B0F-4897-8E5B-D4C4D3106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5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>
            <a:extLst>
              <a:ext uri="{FF2B5EF4-FFF2-40B4-BE49-F238E27FC236}">
                <a16:creationId xmlns:a16="http://schemas.microsoft.com/office/drawing/2014/main" id="{779FEF07-1666-4C3A-82BE-E84D7D997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24931" name="TextBox 7">
            <a:extLst>
              <a:ext uri="{FF2B5EF4-FFF2-40B4-BE49-F238E27FC236}">
                <a16:creationId xmlns:a16="http://schemas.microsoft.com/office/drawing/2014/main" id="{FE7F4F8C-4A10-488B-B69A-0598FA8CC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00" y="6219826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394BCC-2EEA-43BB-A6E0-512E05397A9B}"/>
              </a:ext>
            </a:extLst>
          </p:cNvPr>
          <p:cNvSpPr/>
          <p:nvPr/>
        </p:nvSpPr>
        <p:spPr bwMode="auto">
          <a:xfrm rot="10800000">
            <a:off x="1854200" y="27686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4933" name="TextBox 9">
            <a:extLst>
              <a:ext uri="{FF2B5EF4-FFF2-40B4-BE49-F238E27FC236}">
                <a16:creationId xmlns:a16="http://schemas.microsoft.com/office/drawing/2014/main" id="{BBE6480E-C776-4BC2-86B5-D815F64112A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24934" name="TextBox 8">
            <a:extLst>
              <a:ext uri="{FF2B5EF4-FFF2-40B4-BE49-F238E27FC236}">
                <a16:creationId xmlns:a16="http://schemas.microsoft.com/office/drawing/2014/main" id="{F68B0FCC-79D0-45E6-A0A2-3D774607E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246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8</a:t>
            </a:r>
          </a:p>
        </p:txBody>
      </p:sp>
      <p:sp>
        <p:nvSpPr>
          <p:cNvPr id="124935" name="Rectangle 1">
            <a:extLst>
              <a:ext uri="{FF2B5EF4-FFF2-40B4-BE49-F238E27FC236}">
                <a16:creationId xmlns:a16="http://schemas.microsoft.com/office/drawing/2014/main" id="{A7420792-7334-48EA-8956-DD2E467A7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2672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rgbClr val="00B050"/>
                </a:solidFill>
              </a:rPr>
              <a:t>Drug receptor theories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5EB2B5-9286-42B0-B640-141AD42B0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137" y="6303169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>
            <a:extLst>
              <a:ext uri="{FF2B5EF4-FFF2-40B4-BE49-F238E27FC236}">
                <a16:creationId xmlns:a16="http://schemas.microsoft.com/office/drawing/2014/main" id="{F560532A-A7D8-4546-B6CF-28A2CB324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4274" name="Object 1">
            <a:extLst>
              <a:ext uri="{FF2B5EF4-FFF2-40B4-BE49-F238E27FC236}">
                <a16:creationId xmlns:a16="http://schemas.microsoft.com/office/drawing/2014/main" id="{CD1AC9B9-8033-4ED4-AF64-70618C2525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1371600"/>
          <a:ext cx="58166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S ChemDraw Drawing" r:id="rId3" imgW="4016720" imgH="1900062" progId="ChemDraw.Document.6.0">
                  <p:embed/>
                </p:oleObj>
              </mc:Choice>
              <mc:Fallback>
                <p:oleObj name="CS ChemDraw Drawing" r:id="rId3" imgW="4016720" imgH="1900062" progId="ChemDraw.Document.6.0">
                  <p:embed/>
                  <p:pic>
                    <p:nvPicPr>
                      <p:cNvPr id="54274" name="Object 1">
                        <a:extLst>
                          <a:ext uri="{FF2B5EF4-FFF2-40B4-BE49-F238E27FC236}">
                            <a16:creationId xmlns:a16="http://schemas.microsoft.com/office/drawing/2014/main" id="{CD1AC9B9-8033-4ED4-AF64-70618C2525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371600"/>
                        <a:ext cx="5816600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Rectangle 3">
            <a:extLst>
              <a:ext uri="{FF2B5EF4-FFF2-40B4-BE49-F238E27FC236}">
                <a16:creationId xmlns:a16="http://schemas.microsoft.com/office/drawing/2014/main" id="{46FCF9A8-319A-4922-A4B5-C97D448DE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4495801"/>
            <a:ext cx="8429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Figure:  Diagrammatic representation of spare receptors</a:t>
            </a:r>
            <a:endParaRPr lang="en-US" altLang="en-US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6C7C4-F2CD-402C-AE0A-254A324CCD23}"/>
              </a:ext>
            </a:extLst>
          </p:cNvPr>
          <p:cNvSpPr/>
          <p:nvPr/>
        </p:nvSpPr>
        <p:spPr>
          <a:xfrm>
            <a:off x="2057400" y="1066801"/>
            <a:ext cx="8001000" cy="5140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Drug-receptor occupation theories:</a:t>
            </a:r>
          </a:p>
          <a:p>
            <a:pPr>
              <a:defRPr/>
            </a:pPr>
            <a:endParaRPr lang="en-US" sz="2000" dirty="0"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>
                <a:latin typeface="Arial" charset="0"/>
                <a:cs typeface="Arial" charset="0"/>
              </a:rPr>
              <a:t>Hypothesis of Clark, </a:t>
            </a:r>
            <a:r>
              <a:rPr lang="en-US" sz="2000" dirty="0" err="1">
                <a:latin typeface="Arial" charset="0"/>
                <a:cs typeface="Arial" charset="0"/>
              </a:rPr>
              <a:t>Ariens</a:t>
            </a:r>
            <a:r>
              <a:rPr lang="en-US" sz="2000" dirty="0">
                <a:latin typeface="Arial" charset="0"/>
                <a:cs typeface="Arial" charset="0"/>
              </a:rPr>
              <a:t> and Stephenson, Simple Occupancy theory, rate theory, two state theory, macromolecular perturbation theory, activation aggregation theory, receptor </a:t>
            </a:r>
            <a:r>
              <a:rPr lang="en-US" sz="2000" dirty="0" err="1">
                <a:latin typeface="Arial" charset="0"/>
                <a:cs typeface="Arial" charset="0"/>
              </a:rPr>
              <a:t>cooperativity</a:t>
            </a:r>
            <a:r>
              <a:rPr lang="en-US" sz="2000" dirty="0">
                <a:latin typeface="Arial" charset="0"/>
                <a:cs typeface="Arial" charset="0"/>
              </a:rPr>
              <a:t> and mobile receptor models.</a:t>
            </a:r>
          </a:p>
          <a:p>
            <a:pPr>
              <a:defRPr/>
            </a:pPr>
            <a:endParaRPr lang="en-US" sz="20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• General mechanism of drug-receptor interaction: Lock and Key hypothesis and Induced fit model.</a:t>
            </a:r>
          </a:p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Drug-receptor complex formation and dissociation: The dose response relationship,</a:t>
            </a:r>
          </a:p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• Binding affinity, KD, calculation of receptor occupancy.</a:t>
            </a:r>
          </a:p>
          <a:p>
            <a:pPr marL="165100" indent="-165100">
              <a:defRPr/>
            </a:pPr>
            <a:r>
              <a:rPr lang="en-US" sz="2000" dirty="0">
                <a:latin typeface="Arial" charset="0"/>
                <a:cs typeface="Arial" charset="0"/>
              </a:rPr>
              <a:t>• Drug </a:t>
            </a:r>
            <a:r>
              <a:rPr lang="en-US" sz="2000" dirty="0" err="1">
                <a:latin typeface="Arial" charset="0"/>
                <a:cs typeface="Arial" charset="0"/>
              </a:rPr>
              <a:t>Affi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latin typeface="Arial" charset="0"/>
                <a:cs typeface="Arial" charset="0"/>
              </a:rPr>
              <a:t>nity</a:t>
            </a:r>
            <a:r>
              <a:rPr lang="en-US" sz="2000" dirty="0">
                <a:latin typeface="Arial" charset="0"/>
                <a:cs typeface="Arial" charset="0"/>
              </a:rPr>
              <a:t>, Drug </a:t>
            </a:r>
            <a:r>
              <a:rPr lang="en-US" sz="2000" dirty="0" err="1">
                <a:latin typeface="Arial" charset="0"/>
                <a:cs typeface="Arial" charset="0"/>
              </a:rPr>
              <a:t>effi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latin typeface="Arial" charset="0"/>
                <a:cs typeface="Arial" charset="0"/>
              </a:rPr>
              <a:t>cacy</a:t>
            </a:r>
            <a:r>
              <a:rPr lang="en-US" sz="2000" dirty="0">
                <a:latin typeface="Arial" charset="0"/>
                <a:cs typeface="Arial" charset="0"/>
              </a:rPr>
              <a:t>/response (Intrinsic Activity) (Emax),   Drug Potency</a:t>
            </a:r>
          </a:p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• Spare receptors.</a:t>
            </a:r>
          </a:p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• Agonists, partial agonists and inverse agonists</a:t>
            </a:r>
            <a:r>
              <a:rPr lang="en-US" sz="2400" dirty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25955" name="TextBox 7">
            <a:extLst>
              <a:ext uri="{FF2B5EF4-FFF2-40B4-BE49-F238E27FC236}">
                <a16:creationId xmlns:a16="http://schemas.microsoft.com/office/drawing/2014/main" id="{BD6F2C21-0377-4DB1-B525-93B0AF6E7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457201"/>
            <a:ext cx="307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2060"/>
                </a:solidFill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>
            <a:extLst>
              <a:ext uri="{FF2B5EF4-FFF2-40B4-BE49-F238E27FC236}">
                <a16:creationId xmlns:a16="http://schemas.microsoft.com/office/drawing/2014/main" id="{15EE3375-820C-4AED-BEFC-EA74221D8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7106" name="Object 1">
            <a:extLst>
              <a:ext uri="{FF2B5EF4-FFF2-40B4-BE49-F238E27FC236}">
                <a16:creationId xmlns:a16="http://schemas.microsoft.com/office/drawing/2014/main" id="{D59D7086-7AA0-45E2-8ED8-3B4CD6A1F4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400" y="1752600"/>
          <a:ext cx="808355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5339700" imgH="2620785" progId="ChemDraw.Document.6.0">
                  <p:embed/>
                </p:oleObj>
              </mc:Choice>
              <mc:Fallback>
                <p:oleObj name="CS ChemDraw Drawing" r:id="rId3" imgW="5339700" imgH="2620785" progId="ChemDraw.Document.6.0">
                  <p:embed/>
                  <p:pic>
                    <p:nvPicPr>
                      <p:cNvPr id="47106" name="Object 1">
                        <a:extLst>
                          <a:ext uri="{FF2B5EF4-FFF2-40B4-BE49-F238E27FC236}">
                            <a16:creationId xmlns:a16="http://schemas.microsoft.com/office/drawing/2014/main" id="{D59D7086-7AA0-45E2-8ED8-3B4CD6A1F4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752600"/>
                        <a:ext cx="8083550" cy="396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3">
            <a:extLst>
              <a:ext uri="{FF2B5EF4-FFF2-40B4-BE49-F238E27FC236}">
                <a16:creationId xmlns:a16="http://schemas.microsoft.com/office/drawing/2014/main" id="{FBA51B78-924F-41C9-AB36-449E483A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1" y="457201"/>
            <a:ext cx="7839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b="1"/>
              <a:t>Receptor occupancy and drug concentration</a:t>
            </a:r>
            <a:endParaRPr lang="en-US" alt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>
            <a:extLst>
              <a:ext uri="{FF2B5EF4-FFF2-40B4-BE49-F238E27FC236}">
                <a16:creationId xmlns:a16="http://schemas.microsoft.com/office/drawing/2014/main" id="{A184DAB3-D723-4EA8-8A05-FF506AFEF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8130" name="Object 1">
            <a:extLst>
              <a:ext uri="{FF2B5EF4-FFF2-40B4-BE49-F238E27FC236}">
                <a16:creationId xmlns:a16="http://schemas.microsoft.com/office/drawing/2014/main" id="{5138E060-2455-478B-B4D3-DF1B164484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0" y="1066800"/>
          <a:ext cx="6400800" cy="476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3390457" imgH="2520370" progId="ChemDraw.Document.6.0">
                  <p:embed/>
                </p:oleObj>
              </mc:Choice>
              <mc:Fallback>
                <p:oleObj name="CS ChemDraw Drawing" r:id="rId3" imgW="3390457" imgH="2520370" progId="ChemDraw.Document.6.0">
                  <p:embed/>
                  <p:pic>
                    <p:nvPicPr>
                      <p:cNvPr id="48130" name="Object 1">
                        <a:extLst>
                          <a:ext uri="{FF2B5EF4-FFF2-40B4-BE49-F238E27FC236}">
                            <a16:creationId xmlns:a16="http://schemas.microsoft.com/office/drawing/2014/main" id="{5138E060-2455-478B-B4D3-DF1B164484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066800"/>
                        <a:ext cx="6400800" cy="4764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>
            <a:extLst>
              <a:ext uri="{FF2B5EF4-FFF2-40B4-BE49-F238E27FC236}">
                <a16:creationId xmlns:a16="http://schemas.microsoft.com/office/drawing/2014/main" id="{A8D808EC-A1AE-4542-A894-818D82069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9154" name="Object 1">
            <a:extLst>
              <a:ext uri="{FF2B5EF4-FFF2-40B4-BE49-F238E27FC236}">
                <a16:creationId xmlns:a16="http://schemas.microsoft.com/office/drawing/2014/main" id="{9B19832B-E199-4810-AA83-DFB71ADBA6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0" y="1371601"/>
          <a:ext cx="4933950" cy="421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2874060" imgH="2458015" progId="ChemDraw.Document.6.0">
                  <p:embed/>
                </p:oleObj>
              </mc:Choice>
              <mc:Fallback>
                <p:oleObj name="CS ChemDraw Drawing" r:id="rId3" imgW="2874060" imgH="2458015" progId="ChemDraw.Document.6.0">
                  <p:embed/>
                  <p:pic>
                    <p:nvPicPr>
                      <p:cNvPr id="49154" name="Object 1">
                        <a:extLst>
                          <a:ext uri="{FF2B5EF4-FFF2-40B4-BE49-F238E27FC236}">
                            <a16:creationId xmlns:a16="http://schemas.microsoft.com/office/drawing/2014/main" id="{9B19832B-E199-4810-AA83-DFB71ADBA6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371601"/>
                        <a:ext cx="4933950" cy="421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6" name="TextBox 3">
            <a:extLst>
              <a:ext uri="{FF2B5EF4-FFF2-40B4-BE49-F238E27FC236}">
                <a16:creationId xmlns:a16="http://schemas.microsoft.com/office/drawing/2014/main" id="{511096A9-CA25-49EB-AFBA-EC56806B0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609600"/>
            <a:ext cx="4008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/>
              <a:t>Efficacy vs potency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>
            <a:extLst>
              <a:ext uri="{FF2B5EF4-FFF2-40B4-BE49-F238E27FC236}">
                <a16:creationId xmlns:a16="http://schemas.microsoft.com/office/drawing/2014/main" id="{F7E1D78B-426C-4B7B-A7AC-78182C0E5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0178" name="Object 1">
            <a:extLst>
              <a:ext uri="{FF2B5EF4-FFF2-40B4-BE49-F238E27FC236}">
                <a16:creationId xmlns:a16="http://schemas.microsoft.com/office/drawing/2014/main" id="{017FEBDF-0234-47D3-8A23-943D521FE1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8400" y="1905000"/>
          <a:ext cx="70104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5260608" imgH="2459095" progId="ChemDraw.Document.6.0">
                  <p:embed/>
                </p:oleObj>
              </mc:Choice>
              <mc:Fallback>
                <p:oleObj name="CS ChemDraw Drawing" r:id="rId3" imgW="5260608" imgH="2459095" progId="ChemDraw.Document.6.0">
                  <p:embed/>
                  <p:pic>
                    <p:nvPicPr>
                      <p:cNvPr id="50178" name="Object 1">
                        <a:extLst>
                          <a:ext uri="{FF2B5EF4-FFF2-40B4-BE49-F238E27FC236}">
                            <a16:creationId xmlns:a16="http://schemas.microsoft.com/office/drawing/2014/main" id="{017FEBDF-0234-47D3-8A23-943D521FE1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905000"/>
                        <a:ext cx="7010400" cy="327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0" name="Rectangle 3">
            <a:extLst>
              <a:ext uri="{FF2B5EF4-FFF2-40B4-BE49-F238E27FC236}">
                <a16:creationId xmlns:a16="http://schemas.microsoft.com/office/drawing/2014/main" id="{4B323C2B-0550-4C0A-82F1-75B88AC50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457201"/>
            <a:ext cx="7086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Drugs with same EC</a:t>
            </a:r>
            <a:r>
              <a:rPr lang="en-US" altLang="en-US" sz="2400" b="1" baseline="-25000"/>
              <a:t>50</a:t>
            </a:r>
            <a:r>
              <a:rPr lang="en-US" altLang="en-US" sz="2400" b="1"/>
              <a:t> (Potency) but different efficacy</a:t>
            </a:r>
            <a:endParaRPr lang="en-US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>
            <a:extLst>
              <a:ext uri="{FF2B5EF4-FFF2-40B4-BE49-F238E27FC236}">
                <a16:creationId xmlns:a16="http://schemas.microsoft.com/office/drawing/2014/main" id="{389296C7-D9E5-4C33-938E-070F04828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1202" name="Object 1">
            <a:extLst>
              <a:ext uri="{FF2B5EF4-FFF2-40B4-BE49-F238E27FC236}">
                <a16:creationId xmlns:a16="http://schemas.microsoft.com/office/drawing/2014/main" id="{6B605A9D-8386-408B-8BA5-D4898DF801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0" y="1524000"/>
          <a:ext cx="734060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5617200" imgH="3269975" progId="ChemDraw.Document.6.0">
                  <p:embed/>
                </p:oleObj>
              </mc:Choice>
              <mc:Fallback>
                <p:oleObj name="CS ChemDraw Drawing" r:id="rId3" imgW="5617200" imgH="3269975" progId="ChemDraw.Document.6.0">
                  <p:embed/>
                  <p:pic>
                    <p:nvPicPr>
                      <p:cNvPr id="51202" name="Object 1">
                        <a:extLst>
                          <a:ext uri="{FF2B5EF4-FFF2-40B4-BE49-F238E27FC236}">
                            <a16:creationId xmlns:a16="http://schemas.microsoft.com/office/drawing/2014/main" id="{6B605A9D-8386-408B-8BA5-D4898DF801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524000"/>
                        <a:ext cx="7340600" cy="426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3">
            <a:extLst>
              <a:ext uri="{FF2B5EF4-FFF2-40B4-BE49-F238E27FC236}">
                <a16:creationId xmlns:a16="http://schemas.microsoft.com/office/drawing/2014/main" id="{AB728ECA-F034-48C9-87F9-2F869B807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1" y="457200"/>
            <a:ext cx="3643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/>
              <a:t>Potency of drugs </a:t>
            </a:r>
            <a:endParaRPr lang="en-US" altLang="en-US" sz="3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>
            <a:extLst>
              <a:ext uri="{FF2B5EF4-FFF2-40B4-BE49-F238E27FC236}">
                <a16:creationId xmlns:a16="http://schemas.microsoft.com/office/drawing/2014/main" id="{0B7D0158-318A-4A80-9FE6-124EEA8AE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2226" name="Object 1">
            <a:extLst>
              <a:ext uri="{FF2B5EF4-FFF2-40B4-BE49-F238E27FC236}">
                <a16:creationId xmlns:a16="http://schemas.microsoft.com/office/drawing/2014/main" id="{2A42AB0B-7DA2-4AE0-BE96-CD3C10C832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401" y="1752600"/>
          <a:ext cx="8158163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S ChemDraw Drawing" r:id="rId3" imgW="6228346" imgH="3200063" progId="ChemDraw.Document.6.0">
                  <p:embed/>
                </p:oleObj>
              </mc:Choice>
              <mc:Fallback>
                <p:oleObj name="CS ChemDraw Drawing" r:id="rId3" imgW="6228346" imgH="3200063" progId="ChemDraw.Document.6.0">
                  <p:embed/>
                  <p:pic>
                    <p:nvPicPr>
                      <p:cNvPr id="52226" name="Object 1">
                        <a:extLst>
                          <a:ext uri="{FF2B5EF4-FFF2-40B4-BE49-F238E27FC236}">
                            <a16:creationId xmlns:a16="http://schemas.microsoft.com/office/drawing/2014/main" id="{2A42AB0B-7DA2-4AE0-BE96-CD3C10C832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1752600"/>
                        <a:ext cx="8158163" cy="419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8" name="Rectangle 3">
            <a:extLst>
              <a:ext uri="{FF2B5EF4-FFF2-40B4-BE49-F238E27FC236}">
                <a16:creationId xmlns:a16="http://schemas.microsoft.com/office/drawing/2014/main" id="{DFFE8C8A-9990-4EDF-BAFD-909C10560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57201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/>
              <a:t>Characteristics of Full agonist and partial agonists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>
            <a:extLst>
              <a:ext uri="{FF2B5EF4-FFF2-40B4-BE49-F238E27FC236}">
                <a16:creationId xmlns:a16="http://schemas.microsoft.com/office/drawing/2014/main" id="{1DD6F63E-7C59-48BB-BC54-7CE329CF1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3250" name="Object 1">
            <a:extLst>
              <a:ext uri="{FF2B5EF4-FFF2-40B4-BE49-F238E27FC236}">
                <a16:creationId xmlns:a16="http://schemas.microsoft.com/office/drawing/2014/main" id="{7D099265-038B-429C-93BF-BE0F269935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9589" y="1447800"/>
          <a:ext cx="5534025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S ChemDraw Drawing" r:id="rId3" imgW="3356985" imgH="2399979" progId="ChemDraw.Document.6.0">
                  <p:embed/>
                </p:oleObj>
              </mc:Choice>
              <mc:Fallback>
                <p:oleObj name="CS ChemDraw Drawing" r:id="rId3" imgW="3356985" imgH="2399979" progId="ChemDraw.Document.6.0">
                  <p:embed/>
                  <p:pic>
                    <p:nvPicPr>
                      <p:cNvPr id="53250" name="Object 1">
                        <a:extLst>
                          <a:ext uri="{FF2B5EF4-FFF2-40B4-BE49-F238E27FC236}">
                            <a16:creationId xmlns:a16="http://schemas.microsoft.com/office/drawing/2014/main" id="{7D099265-038B-429C-93BF-BE0F269935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589" y="1447800"/>
                        <a:ext cx="5534025" cy="396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Rectangle 3">
            <a:extLst>
              <a:ext uri="{FF2B5EF4-FFF2-40B4-BE49-F238E27FC236}">
                <a16:creationId xmlns:a16="http://schemas.microsoft.com/office/drawing/2014/main" id="{2716FE1F-0AFE-4732-B9C0-406A0730F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33401"/>
            <a:ext cx="5532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400" b="1"/>
              <a:t>Examples of full and partial agonists</a:t>
            </a:r>
            <a:endParaRPr lang="en-US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44ECD9-D982-4B1A-B2DE-BB9E183DD3C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546A28F-899B-4280-BCCD-98F48FA94B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7C181E-2E38-4B62-AB57-07C1041BE5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229</Words>
  <Application>Microsoft Office PowerPoint</Application>
  <PresentationFormat>Widescreen</PresentationFormat>
  <Paragraphs>26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2020-06-11T08:11:21Z</dcterms:created>
  <dcterms:modified xsi:type="dcterms:W3CDTF">2020-06-16T14:00:24Z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