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93" r:id="rId5"/>
    <p:sldId id="294" r:id="rId6"/>
    <p:sldId id="295" r:id="rId7"/>
    <p:sldId id="296" r:id="rId8"/>
    <p:sldId id="297" r:id="rId9"/>
    <p:sldId id="298" r:id="rId10"/>
    <p:sldId id="299" r:id="rId11"/>
    <p:sldId id="300" r:id="rId12"/>
    <p:sldId id="301" r:id="rId13"/>
    <p:sldId id="302" r:id="rId14"/>
    <p:sldId id="37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9A2147-C730-4326-8E8D-F12D68AE634C}" v="5" dt="2020-06-16T13:52:14.9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ppal, Swati" userId="365464e5-ff76-4f3a-bc3c-8e1ab029e32d" providerId="ADAL" clId="{769A2147-C730-4326-8E8D-F12D68AE634C}"/>
    <pc:docChg chg="custSel addSld modSld modMainMaster">
      <pc:chgData name="Uppal, Swati" userId="365464e5-ff76-4f3a-bc3c-8e1ab029e32d" providerId="ADAL" clId="{769A2147-C730-4326-8E8D-F12D68AE634C}" dt="2020-06-16T13:52:18.141" v="22" actId="1076"/>
      <pc:docMkLst>
        <pc:docMk/>
      </pc:docMkLst>
      <pc:sldChg chg="modSp">
        <pc:chgData name="Uppal, Swati" userId="365464e5-ff76-4f3a-bc3c-8e1ab029e32d" providerId="ADAL" clId="{769A2147-C730-4326-8E8D-F12D68AE634C}" dt="2020-06-16T13:51:58.518" v="20" actId="1076"/>
        <pc:sldMkLst>
          <pc:docMk/>
          <pc:sldMk cId="0" sldId="293"/>
        </pc:sldMkLst>
        <pc:spChg chg="mod">
          <ac:chgData name="Uppal, Swati" userId="365464e5-ff76-4f3a-bc3c-8e1ab029e32d" providerId="ADAL" clId="{769A2147-C730-4326-8E8D-F12D68AE634C}" dt="2020-06-16T13:51:58.518" v="20" actId="1076"/>
          <ac:spMkLst>
            <pc:docMk/>
            <pc:sldMk cId="0" sldId="293"/>
            <ac:spMk id="107523" creationId="{B4A61A12-870E-4C2B-89BA-E6BDE058ACF6}"/>
          </ac:spMkLst>
        </pc:spChg>
      </pc:sldChg>
      <pc:sldChg chg="add">
        <pc:chgData name="Uppal, Swati" userId="365464e5-ff76-4f3a-bc3c-8e1ab029e32d" providerId="ADAL" clId="{769A2147-C730-4326-8E8D-F12D68AE634C}" dt="2020-06-16T13:51:09.079" v="0"/>
        <pc:sldMkLst>
          <pc:docMk/>
          <pc:sldMk cId="0" sldId="375"/>
        </pc:sldMkLst>
      </pc:sldChg>
      <pc:sldMasterChg chg="modSldLayout">
        <pc:chgData name="Uppal, Swati" userId="365464e5-ff76-4f3a-bc3c-8e1ab029e32d" providerId="ADAL" clId="{769A2147-C730-4326-8E8D-F12D68AE634C}" dt="2020-06-16T13:52:18.141" v="22" actId="1076"/>
        <pc:sldMasterMkLst>
          <pc:docMk/>
          <pc:sldMasterMk cId="345376202" sldId="2147483648"/>
        </pc:sldMasterMkLst>
        <pc:sldLayoutChg chg="addSp modSp">
          <pc:chgData name="Uppal, Swati" userId="365464e5-ff76-4f3a-bc3c-8e1ab029e32d" providerId="ADAL" clId="{769A2147-C730-4326-8E8D-F12D68AE634C}" dt="2020-06-16T13:51:50.417" v="19" actId="113"/>
          <pc:sldLayoutMkLst>
            <pc:docMk/>
            <pc:sldMasterMk cId="345376202" sldId="2147483648"/>
            <pc:sldLayoutMk cId="1062847381" sldId="2147483649"/>
          </pc:sldLayoutMkLst>
          <pc:spChg chg="mod">
            <ac:chgData name="Uppal, Swati" userId="365464e5-ff76-4f3a-bc3c-8e1ab029e32d" providerId="ADAL" clId="{769A2147-C730-4326-8E8D-F12D68AE634C}" dt="2020-06-16T13:51:50.417" v="19" actId="113"/>
            <ac:spMkLst>
              <pc:docMk/>
              <pc:sldMasterMk cId="345376202" sldId="2147483648"/>
              <pc:sldLayoutMk cId="1062847381" sldId="2147483649"/>
              <ac:spMk id="4" creationId="{244376E0-34D5-496C-A756-1DE4011494F0}"/>
            </ac:spMkLst>
          </pc:spChg>
          <pc:picChg chg="add mod">
            <ac:chgData name="Uppal, Swati" userId="365464e5-ff76-4f3a-bc3c-8e1ab029e32d" providerId="ADAL" clId="{769A2147-C730-4326-8E8D-F12D68AE634C}" dt="2020-06-16T13:51:37.735" v="2" actId="1076"/>
            <ac:picMkLst>
              <pc:docMk/>
              <pc:sldMasterMk cId="345376202" sldId="2147483648"/>
              <pc:sldLayoutMk cId="1062847381" sldId="2147483649"/>
              <ac:picMk id="8" creationId="{42B1C3CE-4F8B-4EEA-BD11-D1A7C091B7AE}"/>
            </ac:picMkLst>
          </pc:picChg>
        </pc:sldLayoutChg>
        <pc:sldLayoutChg chg="addSp modSp">
          <pc:chgData name="Uppal, Swati" userId="365464e5-ff76-4f3a-bc3c-8e1ab029e32d" providerId="ADAL" clId="{769A2147-C730-4326-8E8D-F12D68AE634C}" dt="2020-06-16T13:52:18.141" v="22" actId="1076"/>
          <pc:sldLayoutMkLst>
            <pc:docMk/>
            <pc:sldMasterMk cId="345376202" sldId="2147483648"/>
            <pc:sldLayoutMk cId="3139280108" sldId="2147483655"/>
          </pc:sldLayoutMkLst>
          <pc:picChg chg="add mod">
            <ac:chgData name="Uppal, Swati" userId="365464e5-ff76-4f3a-bc3c-8e1ab029e32d" providerId="ADAL" clId="{769A2147-C730-4326-8E8D-F12D68AE634C}" dt="2020-06-16T13:52:18.141" v="22" actId="1076"/>
            <ac:picMkLst>
              <pc:docMk/>
              <pc:sldMasterMk cId="345376202" sldId="2147483648"/>
              <pc:sldLayoutMk cId="3139280108" sldId="2147483655"/>
              <ac:picMk id="6" creationId="{F610055C-F699-4B87-865B-3D2F92ABE95D}"/>
            </ac:picMkLst>
          </pc:pic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73AF8-1573-4BAF-8B90-CBA7C4632E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5AE26B-8F4D-4DEA-A860-D93AF2D459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4376E0-34D5-496C-A756-1DE4011494F0}"/>
              </a:ext>
            </a:extLst>
          </p:cNvPr>
          <p:cNvSpPr>
            <a:spLocks noGrp="1"/>
          </p:cNvSpPr>
          <p:nvPr>
            <p:ph type="dt" sz="half" idx="10"/>
          </p:nvPr>
        </p:nvSpPr>
        <p:spPr/>
        <p:txBody>
          <a:bodyPr/>
          <a:lstStyle>
            <a:lvl1pPr>
              <a:defRPr b="1"/>
            </a:lvl1pPr>
          </a:lstStyle>
          <a:p>
            <a:r>
              <a:rPr lang="en-US" dirty="0"/>
              <a:t>Dr. Bijoy Kundu</a:t>
            </a:r>
          </a:p>
        </p:txBody>
      </p:sp>
      <p:sp>
        <p:nvSpPr>
          <p:cNvPr id="5" name="Footer Placeholder 4">
            <a:extLst>
              <a:ext uri="{FF2B5EF4-FFF2-40B4-BE49-F238E27FC236}">
                <a16:creationId xmlns:a16="http://schemas.microsoft.com/office/drawing/2014/main" id="{7BB1F417-5DDF-4A4C-AEA9-B95EB69E23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85B57C-2974-4479-9862-E556CE96BDB0}"/>
              </a:ext>
            </a:extLst>
          </p:cNvPr>
          <p:cNvSpPr>
            <a:spLocks noGrp="1"/>
          </p:cNvSpPr>
          <p:nvPr>
            <p:ph type="sldNum" sz="quarter" idx="12"/>
          </p:nvPr>
        </p:nvSpPr>
        <p:spPr/>
        <p:txBody>
          <a:bodyPr/>
          <a:lstStyle/>
          <a:p>
            <a:fld id="{A344B471-9CDF-42C8-A36E-14E592572804}" type="slidenum">
              <a:rPr lang="en-US" smtClean="0"/>
              <a:t>‹#›</a:t>
            </a:fld>
            <a:endParaRPr lang="en-US"/>
          </a:p>
        </p:txBody>
      </p:sp>
      <p:pic>
        <p:nvPicPr>
          <p:cNvPr id="8" name="Picture 7">
            <a:extLst>
              <a:ext uri="{FF2B5EF4-FFF2-40B4-BE49-F238E27FC236}">
                <a16:creationId xmlns:a16="http://schemas.microsoft.com/office/drawing/2014/main" id="{42B1C3CE-4F8B-4EEA-BD11-D1A7C091B7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8375" y="6413500"/>
            <a:ext cx="1495425" cy="295275"/>
          </a:xfrm>
          <a:prstGeom prst="rect">
            <a:avLst/>
          </a:prstGeom>
        </p:spPr>
      </p:pic>
    </p:spTree>
    <p:extLst>
      <p:ext uri="{BB962C8B-B14F-4D97-AF65-F5344CB8AC3E}">
        <p14:creationId xmlns:p14="http://schemas.microsoft.com/office/powerpoint/2010/main" val="1062847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3008-1116-4C8B-B34B-87603A91C5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3A5AB5-21D4-4D9A-8583-27F6D67CC6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D36AC-00F2-41A1-84FD-DB4AE3679AB3}"/>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5" name="Footer Placeholder 4">
            <a:extLst>
              <a:ext uri="{FF2B5EF4-FFF2-40B4-BE49-F238E27FC236}">
                <a16:creationId xmlns:a16="http://schemas.microsoft.com/office/drawing/2014/main" id="{452A46CC-604D-4B23-B566-19EE4F2AED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09890A-D14D-4C6A-8040-8C82569A9CE9}"/>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2586829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53167F-7606-4ADD-AD54-2737750320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363180-5B6F-4FF9-AE1F-55C918A605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4392FF-2677-4B6C-AA43-6DF385EF1DB6}"/>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5" name="Footer Placeholder 4">
            <a:extLst>
              <a:ext uri="{FF2B5EF4-FFF2-40B4-BE49-F238E27FC236}">
                <a16:creationId xmlns:a16="http://schemas.microsoft.com/office/drawing/2014/main" id="{D2953BF5-76FA-4B7E-9D15-317784F172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44EE1A-413B-4D72-B9EC-6F790C397042}"/>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1210707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B0A5-61FF-44B9-8728-B76B8D8DF4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815723-3FFF-40CF-B695-FD1326A499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14B97A-8E09-4EBC-9589-7E2205C5324A}"/>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5" name="Footer Placeholder 4">
            <a:extLst>
              <a:ext uri="{FF2B5EF4-FFF2-40B4-BE49-F238E27FC236}">
                <a16:creationId xmlns:a16="http://schemas.microsoft.com/office/drawing/2014/main" id="{D3B2575A-117B-4478-A6E4-4D0626A91F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192F86-2511-4157-82DC-DE4F52F172C3}"/>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2173786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0977E-3513-4083-BB68-BC2CD336CC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A9453E-4979-45AF-BEC8-0D51D26779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76C5E9-8279-429C-A412-EDE8E00D991A}"/>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5" name="Footer Placeholder 4">
            <a:extLst>
              <a:ext uri="{FF2B5EF4-FFF2-40B4-BE49-F238E27FC236}">
                <a16:creationId xmlns:a16="http://schemas.microsoft.com/office/drawing/2014/main" id="{2E7E5181-A244-45DC-A3AA-BD7F5DAF9A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FC162D-5296-4969-8A99-3FCB45D61952}"/>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1158133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C6F39-A1A1-4FF9-997E-32B38D885F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9C448F-5399-4906-9BEF-6F6AD2444A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D120EA-E4C3-425E-9148-19DE41CEAB6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83DFECA-D0F4-4D01-8979-62DC33BB0496}"/>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6" name="Footer Placeholder 5">
            <a:extLst>
              <a:ext uri="{FF2B5EF4-FFF2-40B4-BE49-F238E27FC236}">
                <a16:creationId xmlns:a16="http://schemas.microsoft.com/office/drawing/2014/main" id="{A2E08166-5F50-46B3-8766-27EC3621B2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F3D4D6-885A-4A54-B65C-DF74A52F7096}"/>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893269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D6D69-641E-4E5A-8BE9-D0D1F1FEC9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67E85F9-CB66-42F5-9CA1-9BB0AA19C9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4C34B5-7620-4F48-9E16-9BEA0F609D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01B040-91CB-4DF5-90E4-8A56136EFC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C08122-484E-41A4-8B94-700027EE91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9C30683-3F80-43CE-8F60-A313D830197D}"/>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8" name="Footer Placeholder 7">
            <a:extLst>
              <a:ext uri="{FF2B5EF4-FFF2-40B4-BE49-F238E27FC236}">
                <a16:creationId xmlns:a16="http://schemas.microsoft.com/office/drawing/2014/main" id="{D4506DF2-2894-4DBC-B466-05B20FA336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87566A-FD27-4FD5-9D9F-58A4856EE352}"/>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2144984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C0528-41C9-4E8F-8BAE-9C2DA25D46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352383-93D9-46DC-9307-7BDD57BF7D44}"/>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4" name="Footer Placeholder 3">
            <a:extLst>
              <a:ext uri="{FF2B5EF4-FFF2-40B4-BE49-F238E27FC236}">
                <a16:creationId xmlns:a16="http://schemas.microsoft.com/office/drawing/2014/main" id="{61B11FCB-7A82-4209-AE14-1290742D609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7C2023-2EA4-4D30-A80F-9166DB30E598}"/>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244864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271947-FF7D-46D1-A588-DA8E409613A9}"/>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3" name="Footer Placeholder 2">
            <a:extLst>
              <a:ext uri="{FF2B5EF4-FFF2-40B4-BE49-F238E27FC236}">
                <a16:creationId xmlns:a16="http://schemas.microsoft.com/office/drawing/2014/main" id="{9CD91E50-9CC2-41EE-B2E8-8E4804D890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9C2F03-8C9A-43BD-85A1-A4BF3524F28F}"/>
              </a:ext>
            </a:extLst>
          </p:cNvPr>
          <p:cNvSpPr>
            <a:spLocks noGrp="1"/>
          </p:cNvSpPr>
          <p:nvPr>
            <p:ph type="sldNum" sz="quarter" idx="12"/>
          </p:nvPr>
        </p:nvSpPr>
        <p:spPr/>
        <p:txBody>
          <a:bodyPr/>
          <a:lstStyle/>
          <a:p>
            <a:fld id="{A344B471-9CDF-42C8-A36E-14E592572804}" type="slidenum">
              <a:rPr lang="en-US" smtClean="0"/>
              <a:t>‹#›</a:t>
            </a:fld>
            <a:endParaRPr lang="en-US"/>
          </a:p>
        </p:txBody>
      </p:sp>
      <p:pic>
        <p:nvPicPr>
          <p:cNvPr id="6" name="Picture 5">
            <a:extLst>
              <a:ext uri="{FF2B5EF4-FFF2-40B4-BE49-F238E27FC236}">
                <a16:creationId xmlns:a16="http://schemas.microsoft.com/office/drawing/2014/main" id="{F610055C-F699-4B87-865B-3D2F92ABE9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8375" y="6426200"/>
            <a:ext cx="1495425" cy="295275"/>
          </a:xfrm>
          <a:prstGeom prst="rect">
            <a:avLst/>
          </a:prstGeom>
        </p:spPr>
      </p:pic>
    </p:spTree>
    <p:extLst>
      <p:ext uri="{BB962C8B-B14F-4D97-AF65-F5344CB8AC3E}">
        <p14:creationId xmlns:p14="http://schemas.microsoft.com/office/powerpoint/2010/main" val="3139280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19884-5EB4-4311-856B-9F88D953E1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E2DAB21-F745-42AD-9ACE-A06B7A07B6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198EFE4-7CF2-4EC6-969D-D3D3104339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0E8A36-6853-4ED7-B3A1-8458D70DB892}"/>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6" name="Footer Placeholder 5">
            <a:extLst>
              <a:ext uri="{FF2B5EF4-FFF2-40B4-BE49-F238E27FC236}">
                <a16:creationId xmlns:a16="http://schemas.microsoft.com/office/drawing/2014/main" id="{F971C11F-54D6-4085-ABD8-32E4C08075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9C3922-7A65-4AEB-9198-4AEFEEDC1F36}"/>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4071132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A69E6-1521-4D46-8B3F-F17E99FE04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6AF989B-3063-4644-8E11-440F83B84A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1A6482E-3D61-40AD-8ED7-FF4425D56B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F1F05E-C7E2-4F98-8223-4D71674A6A03}"/>
              </a:ext>
            </a:extLst>
          </p:cNvPr>
          <p:cNvSpPr>
            <a:spLocks noGrp="1"/>
          </p:cNvSpPr>
          <p:nvPr>
            <p:ph type="dt" sz="half" idx="10"/>
          </p:nvPr>
        </p:nvSpPr>
        <p:spPr/>
        <p:txBody>
          <a:bodyPr/>
          <a:lstStyle/>
          <a:p>
            <a:fld id="{D5C2E52C-384E-4AAA-BF61-7B55875EE8EC}" type="datetimeFigureOut">
              <a:rPr lang="en-US" smtClean="0"/>
              <a:t>6/16/2020</a:t>
            </a:fld>
            <a:endParaRPr lang="en-US"/>
          </a:p>
        </p:txBody>
      </p:sp>
      <p:sp>
        <p:nvSpPr>
          <p:cNvPr id="6" name="Footer Placeholder 5">
            <a:extLst>
              <a:ext uri="{FF2B5EF4-FFF2-40B4-BE49-F238E27FC236}">
                <a16:creationId xmlns:a16="http://schemas.microsoft.com/office/drawing/2014/main" id="{A4244F31-BA09-490D-958F-2C47D97FF3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DCC89E-F0D4-4E53-BBF4-9305B4757485}"/>
              </a:ext>
            </a:extLst>
          </p:cNvPr>
          <p:cNvSpPr>
            <a:spLocks noGrp="1"/>
          </p:cNvSpPr>
          <p:nvPr>
            <p:ph type="sldNum" sz="quarter" idx="12"/>
          </p:nvPr>
        </p:nvSpPr>
        <p:spPr/>
        <p:txBody>
          <a:bodyPr/>
          <a:lstStyle/>
          <a:p>
            <a:fld id="{A344B471-9CDF-42C8-A36E-14E592572804}" type="slidenum">
              <a:rPr lang="en-US" smtClean="0"/>
              <a:t>‹#›</a:t>
            </a:fld>
            <a:endParaRPr lang="en-US"/>
          </a:p>
        </p:txBody>
      </p:sp>
    </p:spTree>
    <p:extLst>
      <p:ext uri="{BB962C8B-B14F-4D97-AF65-F5344CB8AC3E}">
        <p14:creationId xmlns:p14="http://schemas.microsoft.com/office/powerpoint/2010/main" val="1340782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348B4C-B2C7-42D6-AACA-75038F8952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91D4715-933C-43F4-B9BF-BE7BC803B0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605F39-BD92-43E8-A407-5EC534E09C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C2E52C-384E-4AAA-BF61-7B55875EE8EC}" type="datetimeFigureOut">
              <a:rPr lang="en-US" smtClean="0"/>
              <a:t>6/16/2020</a:t>
            </a:fld>
            <a:endParaRPr lang="en-US"/>
          </a:p>
        </p:txBody>
      </p:sp>
      <p:sp>
        <p:nvSpPr>
          <p:cNvPr id="5" name="Footer Placeholder 4">
            <a:extLst>
              <a:ext uri="{FF2B5EF4-FFF2-40B4-BE49-F238E27FC236}">
                <a16:creationId xmlns:a16="http://schemas.microsoft.com/office/drawing/2014/main" id="{466D91D9-E786-47A3-9884-8CE6E2F6E8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840CC0-B718-4610-9B8F-38EFF31BB6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44B471-9CDF-42C8-A36E-14E592572804}" type="slidenum">
              <a:rPr lang="en-US" smtClean="0"/>
              <a:t>‹#›</a:t>
            </a:fld>
            <a:endParaRPr lang="en-US"/>
          </a:p>
        </p:txBody>
      </p:sp>
    </p:spTree>
    <p:extLst>
      <p:ext uri="{BB962C8B-B14F-4D97-AF65-F5344CB8AC3E}">
        <p14:creationId xmlns:p14="http://schemas.microsoft.com/office/powerpoint/2010/main" val="345376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2" Type="http://schemas.openxmlformats.org/officeDocument/2006/relationships/hyperlink" Target="https://www.amazon.in/Introduction-Medicinal-Chemistry-Bijoy-Kundu-ebook/dp/B0882YMV3F/ref=sr_1_1?crid=2C6NO3KVCFRWH&amp;dchild=1&amp;keywords=medicinal+chemistry+bijoy+kundu&amp;qid=1592314923&amp;sprefix=medicinal+chemistry+bijoy%2Caps%2C305&amp;sr=8-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a:extLst>
              <a:ext uri="{FF2B5EF4-FFF2-40B4-BE49-F238E27FC236}">
                <a16:creationId xmlns:a16="http://schemas.microsoft.com/office/drawing/2014/main" id="{575AA82C-C72F-4999-85B4-41038A9CD0AA}"/>
              </a:ext>
            </a:extLst>
          </p:cNvPr>
          <p:cNvSpPr>
            <a:spLocks noChangeArrowheads="1"/>
          </p:cNvSpPr>
          <p:nvPr/>
        </p:nvSpPr>
        <p:spPr bwMode="auto">
          <a:xfrm>
            <a:off x="2438400" y="914400"/>
            <a:ext cx="716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a:solidFill>
                  <a:srgbClr val="FF0000"/>
                </a:solidFill>
                <a:latin typeface="Calibri" panose="020F0502020204030204" pitchFamily="34" charset="0"/>
              </a:rPr>
              <a:t>AN </a:t>
            </a:r>
          </a:p>
          <a:p>
            <a:pPr algn="ctr" eaLnBrk="1" hangingPunct="1"/>
            <a:r>
              <a:rPr lang="en-US" altLang="en-US" sz="4000" b="1">
                <a:solidFill>
                  <a:srgbClr val="FF0000"/>
                </a:solidFill>
                <a:latin typeface="Calibri" panose="020F0502020204030204" pitchFamily="34" charset="0"/>
              </a:rPr>
              <a:t>INTRODUCTION TO        MEDICINAL  CHEMISTRY</a:t>
            </a:r>
          </a:p>
        </p:txBody>
      </p:sp>
      <p:sp>
        <p:nvSpPr>
          <p:cNvPr id="107523" name="TextBox 7">
            <a:extLst>
              <a:ext uri="{FF2B5EF4-FFF2-40B4-BE49-F238E27FC236}">
                <a16:creationId xmlns:a16="http://schemas.microsoft.com/office/drawing/2014/main" id="{B4A61A12-870E-4C2B-89BA-E6BDE058ACF6}"/>
              </a:ext>
            </a:extLst>
          </p:cNvPr>
          <p:cNvSpPr txBox="1">
            <a:spLocks noChangeArrowheads="1"/>
          </p:cNvSpPr>
          <p:nvPr/>
        </p:nvSpPr>
        <p:spPr bwMode="auto">
          <a:xfrm>
            <a:off x="555625" y="6324601"/>
            <a:ext cx="2178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dirty="0">
                <a:latin typeface="Calibri" panose="020F0502020204030204" pitchFamily="34" charset="0"/>
              </a:rPr>
              <a:t>Dr. Bijoy Kundu</a:t>
            </a:r>
          </a:p>
        </p:txBody>
      </p:sp>
      <p:sp>
        <p:nvSpPr>
          <p:cNvPr id="7" name="Rectangle 6">
            <a:extLst>
              <a:ext uri="{FF2B5EF4-FFF2-40B4-BE49-F238E27FC236}">
                <a16:creationId xmlns:a16="http://schemas.microsoft.com/office/drawing/2014/main" id="{4868B864-3281-4266-9DD9-1BE1E5BFB3CA}"/>
              </a:ext>
            </a:extLst>
          </p:cNvPr>
          <p:cNvSpPr/>
          <p:nvPr/>
        </p:nvSpPr>
        <p:spPr bwMode="auto">
          <a:xfrm rot="10800000">
            <a:off x="1854200" y="2768600"/>
            <a:ext cx="762000" cy="2514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7525" name="TextBox 9">
            <a:extLst>
              <a:ext uri="{FF2B5EF4-FFF2-40B4-BE49-F238E27FC236}">
                <a16:creationId xmlns:a16="http://schemas.microsoft.com/office/drawing/2014/main" id="{488CCECD-2863-43A9-83D2-5D9FBC05DDCE}"/>
              </a:ext>
            </a:extLst>
          </p:cNvPr>
          <p:cNvSpPr txBox="1">
            <a:spLocks noChangeArrowheads="1"/>
          </p:cNvSpPr>
          <p:nvPr/>
        </p:nvSpPr>
        <p:spPr bwMode="auto">
          <a:xfrm rot="16200000">
            <a:off x="1130300" y="3746500"/>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a:solidFill>
                  <a:schemeClr val="bg1"/>
                </a:solidFill>
                <a:latin typeface="Calibri" panose="020F0502020204030204" pitchFamily="34" charset="0"/>
              </a:rPr>
              <a:t>Wiley India</a:t>
            </a:r>
          </a:p>
        </p:txBody>
      </p:sp>
      <p:sp>
        <p:nvSpPr>
          <p:cNvPr id="107526" name="TextBox 8">
            <a:extLst>
              <a:ext uri="{FF2B5EF4-FFF2-40B4-BE49-F238E27FC236}">
                <a16:creationId xmlns:a16="http://schemas.microsoft.com/office/drawing/2014/main" id="{652FED57-93F7-4CDB-8B51-A4E8D6E4042A}"/>
              </a:ext>
            </a:extLst>
          </p:cNvPr>
          <p:cNvSpPr txBox="1">
            <a:spLocks noChangeArrowheads="1"/>
          </p:cNvSpPr>
          <p:nvPr/>
        </p:nvSpPr>
        <p:spPr bwMode="auto">
          <a:xfrm>
            <a:off x="4800601" y="3429001"/>
            <a:ext cx="2246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4000" b="1">
                <a:latin typeface="Calibri" panose="020F0502020204030204" pitchFamily="34" charset="0"/>
              </a:rPr>
              <a:t>Chapter 4</a:t>
            </a:r>
          </a:p>
        </p:txBody>
      </p:sp>
      <p:sp>
        <p:nvSpPr>
          <p:cNvPr id="10247" name="Rectangle 1">
            <a:extLst>
              <a:ext uri="{FF2B5EF4-FFF2-40B4-BE49-F238E27FC236}">
                <a16:creationId xmlns:a16="http://schemas.microsoft.com/office/drawing/2014/main" id="{03062E6B-9E81-4ED6-B901-4A4238DBDF2B}"/>
              </a:ext>
            </a:extLst>
          </p:cNvPr>
          <p:cNvSpPr>
            <a:spLocks noChangeArrowheads="1"/>
          </p:cNvSpPr>
          <p:nvPr/>
        </p:nvSpPr>
        <p:spPr bwMode="auto">
          <a:xfrm>
            <a:off x="3352800" y="4114801"/>
            <a:ext cx="5562600" cy="1077913"/>
          </a:xfrm>
          <a:prstGeom prst="rect">
            <a:avLst/>
          </a:prstGeom>
          <a:noFill/>
          <a:ln w="9525">
            <a:noFill/>
            <a:miter lim="800000"/>
            <a:headEnd/>
            <a:tailEnd/>
          </a:ln>
        </p:spPr>
        <p:txBody>
          <a:bodyPr anchor="ctr">
            <a:spAutoFit/>
          </a:bodyPr>
          <a:lstStyle/>
          <a:p>
            <a:pPr algn="ctr">
              <a:defRPr/>
            </a:pPr>
            <a:r>
              <a:rPr lang="en-US" sz="3200" b="1" dirty="0">
                <a:solidFill>
                  <a:schemeClr val="accent5">
                    <a:lumMod val="75000"/>
                  </a:schemeClr>
                </a:solidFill>
                <a:latin typeface="Arial" charset="0"/>
                <a:cs typeface="Arial" charset="0"/>
              </a:rPr>
              <a:t>Strategies for identifying hit molecules</a:t>
            </a:r>
            <a:endParaRPr lang="en-US" sz="3200" dirty="0">
              <a:solidFill>
                <a:schemeClr val="accent5">
                  <a:lumMod val="75000"/>
                </a:schemeClr>
              </a:solidFill>
              <a:latin typeface="Arial" charset="0"/>
              <a:cs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3">
            <a:extLst>
              <a:ext uri="{FF2B5EF4-FFF2-40B4-BE49-F238E27FC236}">
                <a16:creationId xmlns:a16="http://schemas.microsoft.com/office/drawing/2014/main" id="{CC221661-196E-430E-AA0F-2C50F61BDC94}"/>
              </a:ext>
            </a:extLst>
          </p:cNvPr>
          <p:cNvGraphicFramePr>
            <a:graphicFrameLocks noChangeAspect="1"/>
          </p:cNvGraphicFramePr>
          <p:nvPr/>
        </p:nvGraphicFramePr>
        <p:xfrm>
          <a:off x="3276600" y="779463"/>
          <a:ext cx="5486400" cy="5453062"/>
        </p:xfrm>
        <a:graphic>
          <a:graphicData uri="http://schemas.openxmlformats.org/presentationml/2006/ole">
            <mc:AlternateContent xmlns:mc="http://schemas.openxmlformats.org/markup-compatibility/2006">
              <mc:Choice xmlns:v="urn:schemas-microsoft-com:vml" Requires="v">
                <p:oleObj spid="_x0000_s6146" name="CS ChemDraw Drawing" r:id="rId3" imgW="4412993" imgH="4385611" progId="ChemDraw.Document.6.0">
                  <p:embed/>
                </p:oleObj>
              </mc:Choice>
              <mc:Fallback>
                <p:oleObj name="CS ChemDraw Drawing" r:id="rId3" imgW="4412993" imgH="4385611" progId="ChemDraw.Document.6.0">
                  <p:embed/>
                  <p:pic>
                    <p:nvPicPr>
                      <p:cNvPr id="27650" name="Object 3">
                        <a:extLst>
                          <a:ext uri="{FF2B5EF4-FFF2-40B4-BE49-F238E27FC236}">
                            <a16:creationId xmlns:a16="http://schemas.microsoft.com/office/drawing/2014/main" id="{CC221661-196E-430E-AA0F-2C50F61BDC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779463"/>
                        <a:ext cx="5486400" cy="5453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2959A9E-5A2A-4DC0-8DA0-C41240825AD1}"/>
              </a:ext>
            </a:extLst>
          </p:cNvPr>
          <p:cNvSpPr>
            <a:spLocks noChangeArrowheads="1"/>
          </p:cNvSpPr>
          <p:nvPr/>
        </p:nvSpPr>
        <p:spPr bwMode="auto">
          <a:xfrm>
            <a:off x="2057400" y="2252663"/>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hlinkClick r:id="rId2"/>
              </a:rPr>
              <a:t>https://www.amazon.in/Introduction-Medicinal-Chemistry-Bijoy-Kundu-ebook/dp/B0882YMV3F/ref=sr_1_1?crid=2C6NO3KVCFRWH&amp;dchild=1&amp;keywords=medicinal+chemistry+bijoy+kundu&amp;qid=1592314923&amp;sprefix=medicinal+chemistry+bijoy%2Caps%2C305&amp;sr=8-1</a:t>
            </a:r>
            <a:endParaRPr lang="en-US" altLang="en-US"/>
          </a:p>
        </p:txBody>
      </p:sp>
      <p:sp>
        <p:nvSpPr>
          <p:cNvPr id="17411" name="TextBox 3">
            <a:extLst>
              <a:ext uri="{FF2B5EF4-FFF2-40B4-BE49-F238E27FC236}">
                <a16:creationId xmlns:a16="http://schemas.microsoft.com/office/drawing/2014/main" id="{B45D978D-55DE-4CEB-A682-78EE6D4E1615}"/>
              </a:ext>
            </a:extLst>
          </p:cNvPr>
          <p:cNvSpPr txBox="1">
            <a:spLocks noChangeArrowheads="1"/>
          </p:cNvSpPr>
          <p:nvPr/>
        </p:nvSpPr>
        <p:spPr bwMode="auto">
          <a:xfrm>
            <a:off x="2133600" y="914401"/>
            <a:ext cx="632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dirty="0"/>
              <a:t>Link to buy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7FA25104-E323-4F84-B2D4-868D0B5EB89D}"/>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4" name="TextBox 3">
            <a:extLst>
              <a:ext uri="{FF2B5EF4-FFF2-40B4-BE49-F238E27FC236}">
                <a16:creationId xmlns:a16="http://schemas.microsoft.com/office/drawing/2014/main" id="{A1CD2C5C-DF9D-48A4-B261-FB76C4398844}"/>
              </a:ext>
            </a:extLst>
          </p:cNvPr>
          <p:cNvSpPr txBox="1"/>
          <p:nvPr/>
        </p:nvSpPr>
        <p:spPr>
          <a:xfrm>
            <a:off x="1905000" y="533401"/>
            <a:ext cx="8534400" cy="5847755"/>
          </a:xfrm>
          <a:prstGeom prst="rect">
            <a:avLst/>
          </a:prstGeom>
          <a:noFill/>
        </p:spPr>
        <p:txBody>
          <a:bodyPr>
            <a:spAutoFit/>
          </a:bodyPr>
          <a:lstStyle/>
          <a:p>
            <a:pPr>
              <a:defRPr/>
            </a:pPr>
            <a:r>
              <a:rPr lang="en-US" sz="2200" dirty="0"/>
              <a:t>Definition of a hit molecules</a:t>
            </a:r>
          </a:p>
          <a:p>
            <a:pPr>
              <a:defRPr/>
            </a:pPr>
            <a:r>
              <a:rPr lang="en-US" sz="2200" dirty="0"/>
              <a:t>Characteristics of hits </a:t>
            </a:r>
          </a:p>
          <a:p>
            <a:pPr>
              <a:defRPr/>
            </a:pPr>
            <a:r>
              <a:rPr lang="en-US" sz="2200" dirty="0"/>
              <a:t>Strategies for identifying hits </a:t>
            </a:r>
          </a:p>
          <a:p>
            <a:pPr>
              <a:defRPr/>
            </a:pPr>
            <a:r>
              <a:rPr lang="en-US" sz="2200" dirty="0"/>
              <a:t>      Serendipity in drug discovery</a:t>
            </a:r>
          </a:p>
          <a:p>
            <a:pPr marL="465138" indent="-465138">
              <a:defRPr/>
            </a:pPr>
            <a:r>
              <a:rPr lang="en-US" sz="2200" dirty="0"/>
              <a:t>      Endogenous sources for the identification of drug candidate: Endocrine  hormones, Monoclonal antibody therapy, microbial origin</a:t>
            </a:r>
          </a:p>
          <a:p>
            <a:pPr marL="465138" indent="-465138">
              <a:defRPr/>
            </a:pPr>
            <a:r>
              <a:rPr lang="en-US" sz="2200" dirty="0"/>
              <a:t>      Traditional methods as source for hit identification from   exogenous sources</a:t>
            </a:r>
          </a:p>
          <a:p>
            <a:pPr marL="465138" indent="-465138">
              <a:defRPr/>
            </a:pPr>
            <a:r>
              <a:rPr lang="en-US" sz="2200" dirty="0"/>
              <a:t>      Rational approach as source (Target-based screening) for the identification of hit/lead molecules</a:t>
            </a:r>
          </a:p>
          <a:p>
            <a:pPr marL="465138">
              <a:defRPr/>
            </a:pPr>
            <a:r>
              <a:rPr lang="en-US" sz="2200" dirty="0"/>
              <a:t>Chemical libraries with drug-like properties</a:t>
            </a:r>
          </a:p>
          <a:p>
            <a:pPr>
              <a:defRPr/>
            </a:pPr>
            <a:r>
              <a:rPr lang="en-US" sz="2200" dirty="0"/>
              <a:t>      Focused library of compounds as source for hits </a:t>
            </a:r>
          </a:p>
          <a:p>
            <a:pPr marL="465138">
              <a:defRPr/>
            </a:pPr>
            <a:r>
              <a:rPr lang="en-US" sz="2200" dirty="0"/>
              <a:t>Fragment-based drug discovery (FBDD) </a:t>
            </a:r>
          </a:p>
          <a:p>
            <a:pPr marL="404813" indent="-404813">
              <a:defRPr/>
            </a:pPr>
            <a:r>
              <a:rPr lang="en-US" sz="2200" dirty="0"/>
              <a:t>      Virtual screening as rationalized approach for the identification of hit molecules</a:t>
            </a:r>
          </a:p>
          <a:p>
            <a:pPr>
              <a:defRPr/>
            </a:pPr>
            <a:r>
              <a:rPr lang="en-US" sz="2200" dirty="0"/>
              <a:t>      Phenotype-based screening to identify hit molecules</a:t>
            </a:r>
          </a:p>
          <a:p>
            <a:pPr>
              <a:defRPr/>
            </a:pPr>
            <a:r>
              <a:rPr lang="en-US" sz="2200" dirty="0"/>
              <a:t>      Repositioning of drugs</a:t>
            </a:r>
          </a:p>
        </p:txBody>
      </p:sp>
      <p:sp>
        <p:nvSpPr>
          <p:cNvPr id="108548" name="TextBox 7">
            <a:extLst>
              <a:ext uri="{FF2B5EF4-FFF2-40B4-BE49-F238E27FC236}">
                <a16:creationId xmlns:a16="http://schemas.microsoft.com/office/drawing/2014/main" id="{F2C60A0C-C6B0-4AE8-976C-54AA2839F0A4}"/>
              </a:ext>
            </a:extLst>
          </p:cNvPr>
          <p:cNvSpPr txBox="1">
            <a:spLocks noChangeArrowheads="1"/>
          </p:cNvSpPr>
          <p:nvPr/>
        </p:nvSpPr>
        <p:spPr bwMode="auto">
          <a:xfrm>
            <a:off x="4495800" y="76201"/>
            <a:ext cx="307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solidFill>
                  <a:srgbClr val="002060"/>
                </a:solidFill>
              </a:rPr>
              <a:t>Learning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D865C3F-CC65-489B-8C3B-D33785EDB857}"/>
              </a:ext>
            </a:extLst>
          </p:cNvPr>
          <p:cNvGraphicFramePr>
            <a:graphicFrameLocks noGrp="1"/>
          </p:cNvGraphicFramePr>
          <p:nvPr/>
        </p:nvGraphicFramePr>
        <p:xfrm>
          <a:off x="2362200" y="1524000"/>
          <a:ext cx="7467600" cy="3717926"/>
        </p:xfrm>
        <a:graphic>
          <a:graphicData uri="http://schemas.openxmlformats.org/drawingml/2006/table">
            <a:tbl>
              <a:tblPr/>
              <a:tblGrid>
                <a:gridCol w="3386469">
                  <a:extLst>
                    <a:ext uri="{9D8B030D-6E8A-4147-A177-3AD203B41FA5}">
                      <a16:colId xmlns:a16="http://schemas.microsoft.com/office/drawing/2014/main" val="20000"/>
                    </a:ext>
                  </a:extLst>
                </a:gridCol>
                <a:gridCol w="4081131">
                  <a:extLst>
                    <a:ext uri="{9D8B030D-6E8A-4147-A177-3AD203B41FA5}">
                      <a16:colId xmlns:a16="http://schemas.microsoft.com/office/drawing/2014/main" val="20001"/>
                    </a:ext>
                  </a:extLst>
                </a:gridCol>
              </a:tblGrid>
              <a:tr h="325904">
                <a:tc>
                  <a:txBody>
                    <a:bodyPr/>
                    <a:lstStyle/>
                    <a:p>
                      <a:pPr marL="0" marR="0" algn="ctr">
                        <a:lnSpc>
                          <a:spcPct val="115000"/>
                        </a:lnSpc>
                        <a:spcBef>
                          <a:spcPts val="0"/>
                        </a:spcBef>
                        <a:spcAft>
                          <a:spcPts val="1000"/>
                        </a:spcAft>
                      </a:pPr>
                      <a:r>
                        <a:rPr lang="en-US" sz="2000" b="1" dirty="0">
                          <a:latin typeface="Arial" pitchFamily="34" charset="0"/>
                          <a:ea typeface="Times New Roman"/>
                          <a:cs typeface="Arial" pitchFamily="34" charset="0"/>
                        </a:rPr>
                        <a:t>Small molecule</a:t>
                      </a:r>
                      <a:r>
                        <a:rPr lang="en-US" sz="2000" b="1" dirty="0">
                          <a:latin typeface="Arial" pitchFamily="34" charset="0"/>
                          <a:ea typeface="+mn-ea"/>
                          <a:cs typeface="Arial" pitchFamily="34" charset="0"/>
                        </a:rPr>
                        <a:t> Drugs</a:t>
                      </a:r>
                      <a:endParaRPr lang="en-US" sz="2000" dirty="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a:latin typeface="Arial" pitchFamily="34" charset="0"/>
                          <a:ea typeface="+mn-ea"/>
                          <a:cs typeface="Arial" pitchFamily="34" charset="0"/>
                        </a:rPr>
                        <a:t>Biologic Therapies</a:t>
                      </a:r>
                      <a:endParaRPr lang="en-US" sz="200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8738">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Low molecular weight</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a:solidFill>
                            <a:srgbClr val="000000"/>
                          </a:solidFill>
                          <a:latin typeface="Arial" pitchFamily="34" charset="0"/>
                          <a:ea typeface="+mn-ea"/>
                          <a:cs typeface="Arial" pitchFamily="34" charset="0"/>
                        </a:rPr>
                        <a:t>High molecular weight</a:t>
                      </a:r>
                      <a:endParaRPr lang="en-US" sz="20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57476">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Single chemical structure</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a:latin typeface="Arial" pitchFamily="34" charset="0"/>
                          <a:ea typeface="Times New Roman"/>
                          <a:cs typeface="Arial" pitchFamily="34" charset="0"/>
                        </a:rPr>
                        <a:t>Are very large, complex molecules or mixtures of molecules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8738">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Previous examples</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a:solidFill>
                            <a:srgbClr val="000000"/>
                          </a:solidFill>
                          <a:latin typeface="Arial" pitchFamily="34" charset="0"/>
                          <a:ea typeface="+mn-ea"/>
                          <a:cs typeface="Arial" pitchFamily="34" charset="0"/>
                        </a:rPr>
                        <a:t>Unique</a:t>
                      </a:r>
                      <a:endParaRPr lang="en-US" sz="20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57476">
                <a:tc>
                  <a:txBody>
                    <a:bodyPr/>
                    <a:lstStyle/>
                    <a:p>
                      <a:pPr marL="0" marR="0" fontAlgn="base">
                        <a:lnSpc>
                          <a:spcPct val="90000"/>
                        </a:lnSpc>
                      </a:pPr>
                      <a:r>
                        <a:rPr lang="en-US" sz="2000" dirty="0">
                          <a:latin typeface="Arial" pitchFamily="34" charset="0"/>
                          <a:ea typeface="Times New Roman"/>
                          <a:cs typeface="Arial" pitchFamily="34" charset="0"/>
                        </a:rPr>
                        <a:t>Manufactured through chemical synthesis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a:latin typeface="Arial" pitchFamily="34" charset="0"/>
                          <a:ea typeface="Times New Roman"/>
                          <a:cs typeface="Arial" pitchFamily="34" charset="0"/>
                        </a:rPr>
                        <a:t>Many biologics are produced using recombinant DNA technology.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57476">
                <a:tc>
                  <a:txBody>
                    <a:bodyPr/>
                    <a:lstStyle/>
                    <a:p>
                      <a:pPr marL="0" marR="0" fontAlgn="base">
                        <a:lnSpc>
                          <a:spcPct val="90000"/>
                        </a:lnSpc>
                      </a:pPr>
                      <a:r>
                        <a:rPr lang="en-US" sz="2000">
                          <a:latin typeface="Arial" pitchFamily="34" charset="0"/>
                          <a:ea typeface="Times New Roman"/>
                          <a:cs typeface="Arial" pitchFamily="34" charset="0"/>
                        </a:rPr>
                        <a:t>Well characterized structure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b="0" dirty="0">
                          <a:latin typeface="Arial" pitchFamily="34" charset="0"/>
                          <a:ea typeface="Times New Roman"/>
                          <a:cs typeface="Arial" pitchFamily="34" charset="0"/>
                        </a:rPr>
                        <a:t>May be undefined due to its complexity</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8738">
                <a:tc>
                  <a:txBody>
                    <a:bodyPr/>
                    <a:lstStyle/>
                    <a:p>
                      <a:pPr marL="0" marR="0" fontAlgn="base">
                        <a:lnSpc>
                          <a:spcPct val="90000"/>
                        </a:lnSpc>
                      </a:pPr>
                      <a:r>
                        <a:rPr lang="en-US" sz="2000" kern="1200">
                          <a:solidFill>
                            <a:srgbClr val="000000"/>
                          </a:solidFill>
                          <a:latin typeface="Arial" pitchFamily="34" charset="0"/>
                          <a:ea typeface="+mn-ea"/>
                          <a:cs typeface="Arial" pitchFamily="34" charset="0"/>
                        </a:rPr>
                        <a:t>Specific mechanisms</a:t>
                      </a:r>
                      <a:endParaRPr lang="en-US" sz="20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dirty="0" err="1">
                          <a:solidFill>
                            <a:srgbClr val="000000"/>
                          </a:solidFill>
                          <a:latin typeface="Arial" pitchFamily="34" charset="0"/>
                          <a:ea typeface="+mn-ea"/>
                          <a:cs typeface="Arial" pitchFamily="34" charset="0"/>
                        </a:rPr>
                        <a:t>Pleiotropic</a:t>
                      </a:r>
                      <a:r>
                        <a:rPr lang="en-US" sz="2000" kern="1200" dirty="0">
                          <a:solidFill>
                            <a:srgbClr val="000000"/>
                          </a:solidFill>
                          <a:latin typeface="Arial" pitchFamily="34" charset="0"/>
                          <a:ea typeface="+mn-ea"/>
                          <a:cs typeface="Arial" pitchFamily="34" charset="0"/>
                        </a:rPr>
                        <a:t> mechanisms</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8738">
                <a:tc>
                  <a:txBody>
                    <a:bodyPr/>
                    <a:lstStyle/>
                    <a:p>
                      <a:pPr marL="0" marR="0" fontAlgn="base">
                        <a:lnSpc>
                          <a:spcPct val="90000"/>
                        </a:lnSpc>
                      </a:pPr>
                      <a:r>
                        <a:rPr lang="en-US" sz="2000" kern="1200">
                          <a:solidFill>
                            <a:srgbClr val="000000"/>
                          </a:solidFill>
                          <a:latin typeface="Arial" pitchFamily="34" charset="0"/>
                          <a:ea typeface="+mn-ea"/>
                          <a:cs typeface="Arial" pitchFamily="34" charset="0"/>
                        </a:rPr>
                        <a:t>Species-independent</a:t>
                      </a:r>
                      <a:endParaRPr lang="en-US" sz="20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Species-specific</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8738">
                <a:tc>
                  <a:txBody>
                    <a:bodyPr/>
                    <a:lstStyle/>
                    <a:p>
                      <a:pPr marL="0" marR="0" fontAlgn="base">
                        <a:lnSpc>
                          <a:spcPct val="90000"/>
                        </a:lnSpc>
                      </a:pPr>
                      <a:r>
                        <a:rPr lang="en-US" sz="2000" kern="1200">
                          <a:solidFill>
                            <a:srgbClr val="000000"/>
                          </a:solidFill>
                          <a:latin typeface="Arial" pitchFamily="34" charset="0"/>
                          <a:ea typeface="+mn-ea"/>
                          <a:cs typeface="Arial" pitchFamily="34" charset="0"/>
                        </a:rPr>
                        <a:t>Metabolized</a:t>
                      </a:r>
                      <a:endParaRPr lang="en-US" sz="20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Degraded</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25904">
                <a:tc>
                  <a:txBody>
                    <a:bodyPr/>
                    <a:lstStyle/>
                    <a:p>
                      <a:pPr marL="0" marR="0">
                        <a:lnSpc>
                          <a:spcPct val="115000"/>
                        </a:lnSpc>
                        <a:spcBef>
                          <a:spcPts val="0"/>
                        </a:spcBef>
                        <a:spcAft>
                          <a:spcPts val="1000"/>
                        </a:spcAft>
                      </a:pPr>
                      <a:r>
                        <a:rPr lang="en-US" sz="2000" kern="1200">
                          <a:solidFill>
                            <a:srgbClr val="000000"/>
                          </a:solidFill>
                          <a:latin typeface="Arial" pitchFamily="34" charset="0"/>
                          <a:ea typeface="+mn-ea"/>
                          <a:cs typeface="Arial" pitchFamily="34" charset="0"/>
                        </a:rPr>
                        <a:t>Maximal tolerated dose</a:t>
                      </a:r>
                      <a:endParaRPr lang="en-US" sz="200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90000"/>
                        </a:lnSpc>
                      </a:pPr>
                      <a:r>
                        <a:rPr lang="en-US" sz="2000" kern="1200" dirty="0">
                          <a:solidFill>
                            <a:srgbClr val="000000"/>
                          </a:solidFill>
                          <a:latin typeface="Arial" pitchFamily="34" charset="0"/>
                          <a:ea typeface="+mn-ea"/>
                          <a:cs typeface="Arial" pitchFamily="34" charset="0"/>
                        </a:rPr>
                        <a:t>Optimal biologic dose</a:t>
                      </a:r>
                      <a:endParaRPr lang="en-US" sz="20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109605" name="Rectangle 1">
            <a:extLst>
              <a:ext uri="{FF2B5EF4-FFF2-40B4-BE49-F238E27FC236}">
                <a16:creationId xmlns:a16="http://schemas.microsoft.com/office/drawing/2014/main" id="{DA60A769-D6BD-4423-BC76-1116B013878B}"/>
              </a:ext>
            </a:extLst>
          </p:cNvPr>
          <p:cNvSpPr>
            <a:spLocks noChangeArrowheads="1"/>
          </p:cNvSpPr>
          <p:nvPr/>
        </p:nvSpPr>
        <p:spPr bwMode="auto">
          <a:xfrm>
            <a:off x="2209801" y="533401"/>
            <a:ext cx="8131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400" b="1">
                <a:cs typeface="Times New Roman" panose="02020603050405020304" pitchFamily="18" charset="0"/>
              </a:rPr>
              <a:t>Difference between small molecule drug and biologics</a:t>
            </a:r>
            <a:endParaRPr lang="en-US" alt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a:extLst>
              <a:ext uri="{FF2B5EF4-FFF2-40B4-BE49-F238E27FC236}">
                <a16:creationId xmlns:a16="http://schemas.microsoft.com/office/drawing/2014/main" id="{EB9267AC-1539-4640-874F-B970A0E6BE04}"/>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22530" name="Object 1">
            <a:extLst>
              <a:ext uri="{FF2B5EF4-FFF2-40B4-BE49-F238E27FC236}">
                <a16:creationId xmlns:a16="http://schemas.microsoft.com/office/drawing/2014/main" id="{DA2E6A6C-7425-45DC-AC0E-7764EFAC52E4}"/>
              </a:ext>
            </a:extLst>
          </p:cNvPr>
          <p:cNvGraphicFramePr>
            <a:graphicFrameLocks noChangeAspect="1"/>
          </p:cNvGraphicFramePr>
          <p:nvPr/>
        </p:nvGraphicFramePr>
        <p:xfrm>
          <a:off x="2743200" y="228600"/>
          <a:ext cx="5943600" cy="6438900"/>
        </p:xfrm>
        <a:graphic>
          <a:graphicData uri="http://schemas.openxmlformats.org/presentationml/2006/ole">
            <mc:AlternateContent xmlns:mc="http://schemas.openxmlformats.org/markup-compatibility/2006">
              <mc:Choice xmlns:v="urn:schemas-microsoft-com:vml" Requires="v">
                <p:oleObj spid="_x0000_s1026" name="CS ChemDraw Drawing" r:id="rId3" imgW="6261818" imgH="6787480" progId="ChemDraw.Document.6.0">
                  <p:embed/>
                </p:oleObj>
              </mc:Choice>
              <mc:Fallback>
                <p:oleObj name="CS ChemDraw Drawing" r:id="rId3" imgW="6261818" imgH="6787480" progId="ChemDraw.Document.6.0">
                  <p:embed/>
                  <p:pic>
                    <p:nvPicPr>
                      <p:cNvPr id="22530" name="Object 1">
                        <a:extLst>
                          <a:ext uri="{FF2B5EF4-FFF2-40B4-BE49-F238E27FC236}">
                            <a16:creationId xmlns:a16="http://schemas.microsoft.com/office/drawing/2014/main" id="{DA2E6A6C-7425-45DC-AC0E-7764EFAC52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28600"/>
                        <a:ext cx="5943600" cy="6438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2" name="Rectangle 3">
            <a:extLst>
              <a:ext uri="{FF2B5EF4-FFF2-40B4-BE49-F238E27FC236}">
                <a16:creationId xmlns:a16="http://schemas.microsoft.com/office/drawing/2014/main" id="{A0F68F07-F668-4C9A-B187-5E12C63F5B42}"/>
              </a:ext>
            </a:extLst>
          </p:cNvPr>
          <p:cNvSpPr>
            <a:spLocks noChangeArrowheads="1"/>
          </p:cNvSpPr>
          <p:nvPr/>
        </p:nvSpPr>
        <p:spPr bwMode="auto">
          <a:xfrm>
            <a:off x="8839200" y="1143000"/>
            <a:ext cx="1828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Various approaches for identifying hits/leads</a:t>
            </a:r>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a:extLst>
              <a:ext uri="{FF2B5EF4-FFF2-40B4-BE49-F238E27FC236}">
                <a16:creationId xmlns:a16="http://schemas.microsoft.com/office/drawing/2014/main" id="{A3E47BDB-5B15-4E44-8504-90D71589A13F}"/>
              </a:ext>
            </a:extLst>
          </p:cNvPr>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23554" name="Object 1">
            <a:extLst>
              <a:ext uri="{FF2B5EF4-FFF2-40B4-BE49-F238E27FC236}">
                <a16:creationId xmlns:a16="http://schemas.microsoft.com/office/drawing/2014/main" id="{99CC0E96-1E85-4BD0-B1C0-923B159BE727}"/>
              </a:ext>
            </a:extLst>
          </p:cNvPr>
          <p:cNvGraphicFramePr>
            <a:graphicFrameLocks noChangeAspect="1"/>
          </p:cNvGraphicFramePr>
          <p:nvPr/>
        </p:nvGraphicFramePr>
        <p:xfrm>
          <a:off x="3314701" y="1225550"/>
          <a:ext cx="5546725" cy="5448300"/>
        </p:xfrm>
        <a:graphic>
          <a:graphicData uri="http://schemas.openxmlformats.org/presentationml/2006/ole">
            <mc:AlternateContent xmlns:mc="http://schemas.openxmlformats.org/markup-compatibility/2006">
              <mc:Choice xmlns:v="urn:schemas-microsoft-com:vml" Requires="v">
                <p:oleObj spid="_x0000_s2050" name="CS ChemDraw Drawing" r:id="rId3" imgW="4693732" imgH="4605067" progId="ChemDraw.Document.6.0">
                  <p:embed/>
                </p:oleObj>
              </mc:Choice>
              <mc:Fallback>
                <p:oleObj name="CS ChemDraw Drawing" r:id="rId3" imgW="4693732" imgH="4605067" progId="ChemDraw.Document.6.0">
                  <p:embed/>
                  <p:pic>
                    <p:nvPicPr>
                      <p:cNvPr id="23554" name="Object 1">
                        <a:extLst>
                          <a:ext uri="{FF2B5EF4-FFF2-40B4-BE49-F238E27FC236}">
                            <a16:creationId xmlns:a16="http://schemas.microsoft.com/office/drawing/2014/main" id="{99CC0E96-1E85-4BD0-B1C0-923B159BE7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701" y="1225550"/>
                        <a:ext cx="5546725" cy="544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56" name="Rectangle 3">
            <a:extLst>
              <a:ext uri="{FF2B5EF4-FFF2-40B4-BE49-F238E27FC236}">
                <a16:creationId xmlns:a16="http://schemas.microsoft.com/office/drawing/2014/main" id="{66DB8731-5EA1-4DBA-BCC8-B9755DA26265}"/>
              </a:ext>
            </a:extLst>
          </p:cNvPr>
          <p:cNvSpPr>
            <a:spLocks noChangeArrowheads="1"/>
          </p:cNvSpPr>
          <p:nvPr/>
        </p:nvSpPr>
        <p:spPr bwMode="auto">
          <a:xfrm>
            <a:off x="3429000" y="304801"/>
            <a:ext cx="5410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a:solidFill>
                  <a:srgbClr val="000000"/>
                </a:solidFill>
              </a:rPr>
              <a:t>From </a:t>
            </a:r>
            <a:r>
              <a:rPr lang="en-US" altLang="en-US" sz="2400" b="1"/>
              <a:t>Galegine</a:t>
            </a:r>
            <a:r>
              <a:rPr lang="en-US" altLang="en-US" sz="2400" b="1">
                <a:solidFill>
                  <a:srgbClr val="000000"/>
                </a:solidFill>
              </a:rPr>
              <a:t>to diguanidines to metformin</a:t>
            </a:r>
            <a:r>
              <a:rPr lang="en-US" altLang="en-US" sz="240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8CD3F3E-D5DF-4F7F-9026-FEE799848EDE}"/>
              </a:ext>
            </a:extLst>
          </p:cNvPr>
          <p:cNvGraphicFramePr>
            <a:graphicFrameLocks noGrp="1"/>
          </p:cNvGraphicFramePr>
          <p:nvPr/>
        </p:nvGraphicFramePr>
        <p:xfrm>
          <a:off x="2209800" y="914401"/>
          <a:ext cx="7848600" cy="6128639"/>
        </p:xfrm>
        <a:graphic>
          <a:graphicData uri="http://schemas.openxmlformats.org/drawingml/2006/table">
            <a:tbl>
              <a:tblPr/>
              <a:tblGrid>
                <a:gridCol w="2616200">
                  <a:extLst>
                    <a:ext uri="{9D8B030D-6E8A-4147-A177-3AD203B41FA5}">
                      <a16:colId xmlns:a16="http://schemas.microsoft.com/office/drawing/2014/main" val="20000"/>
                    </a:ext>
                  </a:extLst>
                </a:gridCol>
                <a:gridCol w="5232400">
                  <a:extLst>
                    <a:ext uri="{9D8B030D-6E8A-4147-A177-3AD203B41FA5}">
                      <a16:colId xmlns:a16="http://schemas.microsoft.com/office/drawing/2014/main" val="20001"/>
                    </a:ext>
                  </a:extLst>
                </a:gridCol>
              </a:tblGrid>
              <a:tr h="298536">
                <a:tc>
                  <a:txBody>
                    <a:bodyPr/>
                    <a:lstStyle/>
                    <a:p>
                      <a:pPr marL="0" marR="0" algn="ctr">
                        <a:lnSpc>
                          <a:spcPct val="115000"/>
                        </a:lnSpc>
                        <a:spcBef>
                          <a:spcPts val="0"/>
                        </a:spcBef>
                        <a:spcAft>
                          <a:spcPts val="1000"/>
                        </a:spcAft>
                      </a:pPr>
                      <a:r>
                        <a:rPr lang="en-US" sz="1900" b="1" dirty="0">
                          <a:latin typeface="Arial" pitchFamily="34" charset="0"/>
                          <a:ea typeface="Calibri"/>
                          <a:cs typeface="Arial" pitchFamily="34" charset="0"/>
                        </a:rPr>
                        <a:t>Focused library</a:t>
                      </a:r>
                      <a:endParaRPr lang="en-US" sz="1900" dirty="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900" b="1">
                          <a:latin typeface="Arial" pitchFamily="34" charset="0"/>
                          <a:ea typeface="Calibri"/>
                          <a:cs typeface="Arial" pitchFamily="34" charset="0"/>
                        </a:rPr>
                        <a:t>Screening</a:t>
                      </a:r>
                      <a:endParaRPr lang="en-US" sz="1900">
                        <a:latin typeface="Arial" pitchFamily="34" charset="0"/>
                        <a:ea typeface="Calibri"/>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24785">
                <a:tc>
                  <a:txBody>
                    <a:bodyPr/>
                    <a:lstStyle/>
                    <a:p>
                      <a:pPr marL="0" marR="0">
                        <a:lnSpc>
                          <a:spcPct val="115000"/>
                        </a:lnSpc>
                        <a:spcBef>
                          <a:spcPts val="0"/>
                        </a:spcBef>
                        <a:spcAft>
                          <a:spcPts val="1000"/>
                        </a:spcAft>
                      </a:pPr>
                      <a:r>
                        <a:rPr lang="en-US" sz="1900" dirty="0">
                          <a:latin typeface="Arial" pitchFamily="34" charset="0"/>
                          <a:ea typeface="Calibri"/>
                          <a:cs typeface="Arial" pitchFamily="34" charset="0"/>
                        </a:rPr>
                        <a:t>GPCR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900" dirty="0">
                          <a:latin typeface="Arial" pitchFamily="34" charset="0"/>
                          <a:ea typeface="Calibri"/>
                          <a:cs typeface="Arial" pitchFamily="34" charset="0"/>
                        </a:rPr>
                        <a:t>Screened against GPCR receptors to identify hit molecules binding to the orthosteric site.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24785">
                <a:tc>
                  <a:txBody>
                    <a:bodyPr/>
                    <a:lstStyle/>
                    <a:p>
                      <a:pPr marL="0" marR="0">
                        <a:lnSpc>
                          <a:spcPct val="115000"/>
                        </a:lnSpc>
                        <a:spcBef>
                          <a:spcPts val="0"/>
                        </a:spcBef>
                        <a:spcAft>
                          <a:spcPts val="1000"/>
                        </a:spcAft>
                      </a:pPr>
                      <a:r>
                        <a:rPr lang="en-US" sz="1900">
                          <a:latin typeface="Arial" pitchFamily="34" charset="0"/>
                          <a:ea typeface="Calibri"/>
                          <a:cs typeface="Arial" pitchFamily="34" charset="0"/>
                        </a:rPr>
                        <a:t>Allosteric GPCR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900" dirty="0">
                          <a:latin typeface="Arial" pitchFamily="34" charset="0"/>
                          <a:ea typeface="Calibri"/>
                          <a:cs typeface="Arial" pitchFamily="34" charset="0"/>
                        </a:rPr>
                        <a:t>Screened against GPCR receptors to identify hit molecules binding to the allosteric site.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24785">
                <a:tc>
                  <a:txBody>
                    <a:bodyPr/>
                    <a:lstStyle/>
                    <a:p>
                      <a:pPr marL="0" marR="0">
                        <a:lnSpc>
                          <a:spcPct val="115000"/>
                        </a:lnSpc>
                        <a:spcBef>
                          <a:spcPts val="0"/>
                        </a:spcBef>
                        <a:spcAft>
                          <a:spcPts val="1000"/>
                        </a:spcAft>
                      </a:pPr>
                      <a:r>
                        <a:rPr lang="en-US" sz="1900">
                          <a:latin typeface="Arial" pitchFamily="34" charset="0"/>
                          <a:ea typeface="Calibri"/>
                          <a:cs typeface="Arial" pitchFamily="34" charset="0"/>
                        </a:rPr>
                        <a:t>Kinase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900" dirty="0">
                          <a:latin typeface="Arial" pitchFamily="34" charset="0"/>
                          <a:ea typeface="Calibri"/>
                          <a:cs typeface="Arial" pitchFamily="34" charset="0"/>
                        </a:rPr>
                        <a:t>Screened against enzyme kinases to identify hit molecules binding to the active site.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24785">
                <a:tc>
                  <a:txBody>
                    <a:bodyPr/>
                    <a:lstStyle/>
                    <a:p>
                      <a:pPr marL="0" marR="0">
                        <a:lnSpc>
                          <a:spcPct val="115000"/>
                        </a:lnSpc>
                        <a:spcBef>
                          <a:spcPts val="0"/>
                        </a:spcBef>
                        <a:spcAft>
                          <a:spcPts val="1000"/>
                        </a:spcAft>
                      </a:pPr>
                      <a:r>
                        <a:rPr lang="en-US" sz="1900">
                          <a:latin typeface="Arial" pitchFamily="34" charset="0"/>
                          <a:ea typeface="Calibri"/>
                          <a:cs typeface="Arial" pitchFamily="34" charset="0"/>
                        </a:rPr>
                        <a:t>Allosteric kinase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900" dirty="0">
                          <a:latin typeface="Arial" pitchFamily="34" charset="0"/>
                          <a:ea typeface="Calibri"/>
                          <a:cs typeface="Arial" pitchFamily="34" charset="0"/>
                        </a:rPr>
                        <a:t>Screened against enzyme kinases for to identify hit molecules binding to the allosteric site.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51033">
                <a:tc>
                  <a:txBody>
                    <a:bodyPr/>
                    <a:lstStyle/>
                    <a:p>
                      <a:pPr marL="0" marR="0">
                        <a:lnSpc>
                          <a:spcPct val="115000"/>
                        </a:lnSpc>
                        <a:spcBef>
                          <a:spcPts val="0"/>
                        </a:spcBef>
                        <a:spcAft>
                          <a:spcPts val="1000"/>
                        </a:spcAft>
                      </a:pPr>
                      <a:r>
                        <a:rPr lang="en-US" sz="1900">
                          <a:latin typeface="Arial" pitchFamily="34" charset="0"/>
                          <a:ea typeface="Calibri"/>
                          <a:cs typeface="Arial" pitchFamily="34" charset="0"/>
                        </a:rPr>
                        <a:t>CNS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900" dirty="0">
                          <a:latin typeface="Arial" pitchFamily="34" charset="0"/>
                          <a:ea typeface="Calibri"/>
                          <a:cs typeface="Arial" pitchFamily="34" charset="0"/>
                        </a:rPr>
                        <a:t>The compounds in this library have </a:t>
                      </a:r>
                      <a:r>
                        <a:rPr lang="en-US" sz="1900" dirty="0" err="1">
                          <a:latin typeface="Arial" pitchFamily="34" charset="0"/>
                          <a:ea typeface="Calibri"/>
                          <a:cs typeface="Arial" pitchFamily="34" charset="0"/>
                        </a:rPr>
                        <a:t>physio</a:t>
                      </a:r>
                      <a:r>
                        <a:rPr lang="en-US" sz="1900" dirty="0">
                          <a:latin typeface="Arial" pitchFamily="34" charset="0"/>
                          <a:ea typeface="Calibri"/>
                          <a:cs typeface="Arial" pitchFamily="34" charset="0"/>
                        </a:rPr>
                        <a:t>-chemical properties that will allow hit molecules to diffuse through BBB.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29780">
                <a:tc>
                  <a:txBody>
                    <a:bodyPr/>
                    <a:lstStyle/>
                    <a:p>
                      <a:pPr marL="0" marR="0">
                        <a:lnSpc>
                          <a:spcPct val="115000"/>
                        </a:lnSpc>
                        <a:spcBef>
                          <a:spcPts val="0"/>
                        </a:spcBef>
                        <a:spcAft>
                          <a:spcPts val="1000"/>
                        </a:spcAft>
                      </a:pPr>
                      <a:r>
                        <a:rPr lang="en-US" sz="1900">
                          <a:latin typeface="Arial" pitchFamily="34" charset="0"/>
                          <a:ea typeface="Calibri"/>
                          <a:cs typeface="Arial" pitchFamily="34" charset="0"/>
                        </a:rPr>
                        <a:t>RNA targeted library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en-US" sz="1900" dirty="0">
                          <a:latin typeface="Arial" pitchFamily="34" charset="0"/>
                          <a:ea typeface="Calibri"/>
                          <a:cs typeface="Arial" pitchFamily="34" charset="0"/>
                        </a:rPr>
                        <a:t>For </a:t>
                      </a:r>
                      <a:r>
                        <a:rPr lang="en-US" sz="1900" dirty="0" err="1">
                          <a:latin typeface="Arial" pitchFamily="34" charset="0"/>
                          <a:ea typeface="Calibri"/>
                          <a:cs typeface="Arial" pitchFamily="34" charset="0"/>
                        </a:rPr>
                        <a:t>undruggable</a:t>
                      </a:r>
                      <a:r>
                        <a:rPr lang="en-US" sz="1900" dirty="0">
                          <a:latin typeface="Arial" pitchFamily="34" charset="0"/>
                          <a:ea typeface="Calibri"/>
                          <a:cs typeface="Arial" pitchFamily="34" charset="0"/>
                        </a:rPr>
                        <a:t> therapeutic proteins, it is recommended to target the RNA responsible for the production of therapeutic protein. Since druggability of nucleic acids is established, screening of library of small molecules can led to the identification of hit molecules.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10620" name="Rectangle 1">
            <a:extLst>
              <a:ext uri="{FF2B5EF4-FFF2-40B4-BE49-F238E27FC236}">
                <a16:creationId xmlns:a16="http://schemas.microsoft.com/office/drawing/2014/main" id="{21DB9F6C-C264-4B95-80BE-DE8FA4250A32}"/>
              </a:ext>
            </a:extLst>
          </p:cNvPr>
          <p:cNvSpPr>
            <a:spLocks noChangeArrowheads="1"/>
          </p:cNvSpPr>
          <p:nvPr/>
        </p:nvSpPr>
        <p:spPr bwMode="auto">
          <a:xfrm>
            <a:off x="3505200" y="304801"/>
            <a:ext cx="4629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400" b="1"/>
              <a:t>Examples of focused libraries </a:t>
            </a:r>
            <a:endParaRPr lang="en-US" altLang="en-US"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a:extLst>
              <a:ext uri="{FF2B5EF4-FFF2-40B4-BE49-F238E27FC236}">
                <a16:creationId xmlns:a16="http://schemas.microsoft.com/office/drawing/2014/main" id="{25C9DB7E-FF25-400A-BA73-FD57B854CB96}"/>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24578" name="Object 1">
            <a:extLst>
              <a:ext uri="{FF2B5EF4-FFF2-40B4-BE49-F238E27FC236}">
                <a16:creationId xmlns:a16="http://schemas.microsoft.com/office/drawing/2014/main" id="{26E909B9-890C-4C56-BA69-5BCCB2C5487F}"/>
              </a:ext>
            </a:extLst>
          </p:cNvPr>
          <p:cNvGraphicFramePr>
            <a:graphicFrameLocks noChangeAspect="1"/>
          </p:cNvGraphicFramePr>
          <p:nvPr/>
        </p:nvGraphicFramePr>
        <p:xfrm>
          <a:off x="3200400" y="152400"/>
          <a:ext cx="4865688" cy="6400800"/>
        </p:xfrm>
        <a:graphic>
          <a:graphicData uri="http://schemas.openxmlformats.org/presentationml/2006/ole">
            <mc:AlternateContent xmlns:mc="http://schemas.openxmlformats.org/markup-compatibility/2006">
              <mc:Choice xmlns:v="urn:schemas-microsoft-com:vml" Requires="v">
                <p:oleObj spid="_x0000_s3074" name="CS ChemDraw Drawing" r:id="rId3" imgW="6008884" imgH="7901496" progId="ChemDraw.Document.6.0">
                  <p:embed/>
                </p:oleObj>
              </mc:Choice>
              <mc:Fallback>
                <p:oleObj name="CS ChemDraw Drawing" r:id="rId3" imgW="6008884" imgH="7901496" progId="ChemDraw.Document.6.0">
                  <p:embed/>
                  <p:pic>
                    <p:nvPicPr>
                      <p:cNvPr id="24578" name="Object 1">
                        <a:extLst>
                          <a:ext uri="{FF2B5EF4-FFF2-40B4-BE49-F238E27FC236}">
                            <a16:creationId xmlns:a16="http://schemas.microsoft.com/office/drawing/2014/main" id="{26E909B9-890C-4C56-BA69-5BCCB2C548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52400"/>
                        <a:ext cx="4865688" cy="6400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a:extLst>
              <a:ext uri="{FF2B5EF4-FFF2-40B4-BE49-F238E27FC236}">
                <a16:creationId xmlns:a16="http://schemas.microsoft.com/office/drawing/2014/main" id="{C9198F0D-8827-4B79-94DB-642BCD7B2170}"/>
              </a:ext>
            </a:extLst>
          </p:cNvPr>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25602" name="Object 1">
            <a:extLst>
              <a:ext uri="{FF2B5EF4-FFF2-40B4-BE49-F238E27FC236}">
                <a16:creationId xmlns:a16="http://schemas.microsoft.com/office/drawing/2014/main" id="{7C1DA967-E008-4527-A9E5-135D4C3E1575}"/>
              </a:ext>
            </a:extLst>
          </p:cNvPr>
          <p:cNvGraphicFramePr>
            <a:graphicFrameLocks noChangeAspect="1"/>
          </p:cNvGraphicFramePr>
          <p:nvPr/>
        </p:nvGraphicFramePr>
        <p:xfrm>
          <a:off x="3505201" y="1219200"/>
          <a:ext cx="5707063" cy="4902200"/>
        </p:xfrm>
        <a:graphic>
          <a:graphicData uri="http://schemas.openxmlformats.org/presentationml/2006/ole">
            <mc:AlternateContent xmlns:mc="http://schemas.openxmlformats.org/markup-compatibility/2006">
              <mc:Choice xmlns:v="urn:schemas-microsoft-com:vml" Requires="v">
                <p:oleObj spid="_x0000_s4098" name="CS ChemDraw Drawing" r:id="rId3" imgW="5182595" imgH="4457143" progId="ChemDraw.Document.6.0">
                  <p:embed/>
                </p:oleObj>
              </mc:Choice>
              <mc:Fallback>
                <p:oleObj name="CS ChemDraw Drawing" r:id="rId3" imgW="5182595" imgH="4457143" progId="ChemDraw.Document.6.0">
                  <p:embed/>
                  <p:pic>
                    <p:nvPicPr>
                      <p:cNvPr id="25602" name="Object 1">
                        <a:extLst>
                          <a:ext uri="{FF2B5EF4-FFF2-40B4-BE49-F238E27FC236}">
                            <a16:creationId xmlns:a16="http://schemas.microsoft.com/office/drawing/2014/main" id="{7C1DA967-E008-4527-A9E5-135D4C3E15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1" y="1219200"/>
                        <a:ext cx="5707063" cy="490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4" name="Rectangle 3">
            <a:extLst>
              <a:ext uri="{FF2B5EF4-FFF2-40B4-BE49-F238E27FC236}">
                <a16:creationId xmlns:a16="http://schemas.microsoft.com/office/drawing/2014/main" id="{415E9E5E-A0BE-49B7-910C-82B36C6856F1}"/>
              </a:ext>
            </a:extLst>
          </p:cNvPr>
          <p:cNvSpPr>
            <a:spLocks noChangeArrowheads="1"/>
          </p:cNvSpPr>
          <p:nvPr/>
        </p:nvSpPr>
        <p:spPr bwMode="auto">
          <a:xfrm>
            <a:off x="2286000" y="304801"/>
            <a:ext cx="7696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0" algn="l"/>
                <a:tab pos="17145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0" algn="l"/>
                <a:tab pos="17145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0" algn="l"/>
                <a:tab pos="17145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0" algn="l"/>
                <a:tab pos="17145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0" algn="l"/>
                <a:tab pos="17145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17145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17145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17145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171450" algn="l"/>
              </a:tabLs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a:t>A diagrammatic representation of fragment based drug discovery</a:t>
            </a:r>
            <a:endParaRPr lang="en-US"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4">
            <a:extLst>
              <a:ext uri="{FF2B5EF4-FFF2-40B4-BE49-F238E27FC236}">
                <a16:creationId xmlns:a16="http://schemas.microsoft.com/office/drawing/2014/main" id="{3CD3D241-9279-40CF-999E-2B1D28846439}"/>
              </a:ext>
            </a:extLst>
          </p:cNvPr>
          <p:cNvSpPr>
            <a:spLocks noChangeArrowheads="1"/>
          </p:cNvSpPr>
          <p:nvPr/>
        </p:nvSpPr>
        <p:spPr bwMode="auto">
          <a:xfrm>
            <a:off x="4724400" y="304801"/>
            <a:ext cx="26749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t>Virtual screening</a:t>
            </a:r>
          </a:p>
        </p:txBody>
      </p:sp>
      <p:graphicFrame>
        <p:nvGraphicFramePr>
          <p:cNvPr id="26626" name="Object 4">
            <a:extLst>
              <a:ext uri="{FF2B5EF4-FFF2-40B4-BE49-F238E27FC236}">
                <a16:creationId xmlns:a16="http://schemas.microsoft.com/office/drawing/2014/main" id="{D16F18D1-643B-4005-AF01-51A0EC855DB4}"/>
              </a:ext>
            </a:extLst>
          </p:cNvPr>
          <p:cNvGraphicFramePr>
            <a:graphicFrameLocks noChangeAspect="1"/>
          </p:cNvGraphicFramePr>
          <p:nvPr/>
        </p:nvGraphicFramePr>
        <p:xfrm>
          <a:off x="2366963" y="857250"/>
          <a:ext cx="7613650" cy="5189538"/>
        </p:xfrm>
        <a:graphic>
          <a:graphicData uri="http://schemas.openxmlformats.org/presentationml/2006/ole">
            <mc:AlternateContent xmlns:mc="http://schemas.openxmlformats.org/markup-compatibility/2006">
              <mc:Choice xmlns:v="urn:schemas-microsoft-com:vml" Requires="v">
                <p:oleObj spid="_x0000_s5122" name="CS ChemDraw Drawing" r:id="rId3" imgW="5829103" imgH="3968294" progId="ChemDraw.Document.6.0">
                  <p:embed/>
                </p:oleObj>
              </mc:Choice>
              <mc:Fallback>
                <p:oleObj name="CS ChemDraw Drawing" r:id="rId3" imgW="5829103" imgH="3968294" progId="ChemDraw.Document.6.0">
                  <p:embed/>
                  <p:pic>
                    <p:nvPicPr>
                      <p:cNvPr id="26626" name="Object 4">
                        <a:extLst>
                          <a:ext uri="{FF2B5EF4-FFF2-40B4-BE49-F238E27FC236}">
                            <a16:creationId xmlns:a16="http://schemas.microsoft.com/office/drawing/2014/main" id="{D16F18D1-643B-4005-AF01-51A0EC855D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6963" y="857250"/>
                        <a:ext cx="7613650" cy="5189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E0382ACF6F3E44086D2264018729922" ma:contentTypeVersion="13" ma:contentTypeDescription="Create a new document." ma:contentTypeScope="" ma:versionID="5b9e252c544d3ae990b30b4a984d8907">
  <xsd:schema xmlns:xsd="http://www.w3.org/2001/XMLSchema" xmlns:xs="http://www.w3.org/2001/XMLSchema" xmlns:p="http://schemas.microsoft.com/office/2006/metadata/properties" xmlns:ns3="92719922-4334-480f-8037-6f1b65853955" xmlns:ns4="93d7a61f-0460-4e8a-9726-056213105f2e" targetNamespace="http://schemas.microsoft.com/office/2006/metadata/properties" ma:root="true" ma:fieldsID="a7bf18062634a52dc3ae41a4e694d12c" ns3:_="" ns4:_="">
    <xsd:import namespace="92719922-4334-480f-8037-6f1b65853955"/>
    <xsd:import namespace="93d7a61f-0460-4e8a-9726-056213105f2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719922-4334-480f-8037-6f1b658539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d7a61f-0460-4e8a-9726-056213105f2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B3EA2C-FC91-40F8-A0C3-BC352E901C5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8D337A6-A978-4451-82C5-1BB0F913643A}">
  <ds:schemaRefs>
    <ds:schemaRef ds:uri="http://schemas.microsoft.com/sharepoint/v3/contenttype/forms"/>
  </ds:schemaRefs>
</ds:datastoreItem>
</file>

<file path=customXml/itemProps3.xml><?xml version="1.0" encoding="utf-8"?>
<ds:datastoreItem xmlns:ds="http://schemas.openxmlformats.org/officeDocument/2006/customXml" ds:itemID="{B9CDD737-A224-40B9-993E-CC73442939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719922-4334-480f-8037-6f1b65853955"/>
    <ds:schemaRef ds:uri="93d7a61f-0460-4e8a-9726-056213105f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422</Words>
  <Application>Microsoft Office PowerPoint</Application>
  <PresentationFormat>Widescreen</PresentationFormat>
  <Paragraphs>62</Paragraphs>
  <Slides>11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6" baseType="lpstr">
      <vt:lpstr>Arial</vt:lpstr>
      <vt:lpstr>Calibri</vt:lpstr>
      <vt:lpstr>Calibri Light</vt:lpstr>
      <vt:lpstr>Office Theme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Uppal, Swati</dc:creator>
  <cp:lastModifiedBy>Uppal, Swati</cp:lastModifiedBy>
  <cp:revision>1</cp:revision>
  <dcterms:created xsi:type="dcterms:W3CDTF">2020-06-11T08:07:03Z</dcterms:created>
  <dcterms:modified xsi:type="dcterms:W3CDTF">2020-06-16T13:52:24Z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0x010100DE0382ACF6F3E44086D2264018729922</vt:lpwstr>
  </property>
</Properties>
</file>