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86" r:id="rId5"/>
    <p:sldId id="387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00B6B1-BE6F-4448-87D0-AED7D18A7326}" v="4" dt="2020-06-16T14:06:04.1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BB00B6B1-BE6F-4448-87D0-AED7D18A7326}"/>
    <pc:docChg chg="addSld modSld modMainMaster">
      <pc:chgData name="Uppal, Swati" userId="365464e5-ff76-4f3a-bc3c-8e1ab029e32d" providerId="ADAL" clId="{BB00B6B1-BE6F-4448-87D0-AED7D18A7326}" dt="2020-06-16T14:06:08.871" v="5" actId="1076"/>
      <pc:docMkLst>
        <pc:docMk/>
      </pc:docMkLst>
      <pc:sldChg chg="add">
        <pc:chgData name="Uppal, Swati" userId="365464e5-ff76-4f3a-bc3c-8e1ab029e32d" providerId="ADAL" clId="{BB00B6B1-BE6F-4448-87D0-AED7D18A7326}" dt="2020-06-16T14:01:28.122" v="0"/>
        <pc:sldMkLst>
          <pc:docMk/>
          <pc:sldMk cId="0" sldId="375"/>
        </pc:sldMkLst>
      </pc:sldChg>
      <pc:sldChg chg="addSp modSp">
        <pc:chgData name="Uppal, Swati" userId="365464e5-ff76-4f3a-bc3c-8e1ab029e32d" providerId="ADAL" clId="{BB00B6B1-BE6F-4448-87D0-AED7D18A7326}" dt="2020-06-16T14:05:41.195" v="3" actId="1076"/>
        <pc:sldMkLst>
          <pc:docMk/>
          <pc:sldMk cId="0" sldId="386"/>
        </pc:sldMkLst>
        <pc:spChg chg="mod">
          <ac:chgData name="Uppal, Swati" userId="365464e5-ff76-4f3a-bc3c-8e1ab029e32d" providerId="ADAL" clId="{BB00B6B1-BE6F-4448-87D0-AED7D18A7326}" dt="2020-06-16T14:05:41.195" v="3" actId="1076"/>
          <ac:spMkLst>
            <pc:docMk/>
            <pc:sldMk cId="0" sldId="386"/>
            <ac:spMk id="141315" creationId="{A4D4524F-9BD5-4FC8-827A-1C9543574F1C}"/>
          </ac:spMkLst>
        </pc:spChg>
        <pc:picChg chg="add mod">
          <ac:chgData name="Uppal, Swati" userId="365464e5-ff76-4f3a-bc3c-8e1ab029e32d" providerId="ADAL" clId="{BB00B6B1-BE6F-4448-87D0-AED7D18A7326}" dt="2020-06-16T14:05:36.137" v="2" actId="1076"/>
          <ac:picMkLst>
            <pc:docMk/>
            <pc:sldMk cId="0" sldId="386"/>
            <ac:picMk id="3" creationId="{F0A20711-D636-4D11-84AD-CAAC055E71E2}"/>
          </ac:picMkLst>
        </pc:picChg>
      </pc:sldChg>
      <pc:sldMasterChg chg="modSldLayout">
        <pc:chgData name="Uppal, Swati" userId="365464e5-ff76-4f3a-bc3c-8e1ab029e32d" providerId="ADAL" clId="{BB00B6B1-BE6F-4448-87D0-AED7D18A7326}" dt="2020-06-16T14:06:08.871" v="5" actId="1076"/>
        <pc:sldMasterMkLst>
          <pc:docMk/>
          <pc:sldMasterMk cId="3477942612" sldId="2147483648"/>
        </pc:sldMasterMkLst>
        <pc:sldLayoutChg chg="addSp modSp">
          <pc:chgData name="Uppal, Swati" userId="365464e5-ff76-4f3a-bc3c-8e1ab029e32d" providerId="ADAL" clId="{BB00B6B1-BE6F-4448-87D0-AED7D18A7326}" dt="2020-06-16T14:06:08.871" v="5" actId="1076"/>
          <pc:sldLayoutMkLst>
            <pc:docMk/>
            <pc:sldMasterMk cId="3477942612" sldId="2147483648"/>
            <pc:sldLayoutMk cId="869843270" sldId="2147483655"/>
          </pc:sldLayoutMkLst>
          <pc:picChg chg="add mod">
            <ac:chgData name="Uppal, Swati" userId="365464e5-ff76-4f3a-bc3c-8e1ab029e32d" providerId="ADAL" clId="{BB00B6B1-BE6F-4448-87D0-AED7D18A7326}" dt="2020-06-16T14:06:08.871" v="5" actId="1076"/>
            <ac:picMkLst>
              <pc:docMk/>
              <pc:sldMasterMk cId="3477942612" sldId="2147483648"/>
              <pc:sldLayoutMk cId="869843270" sldId="2147483655"/>
              <ac:picMk id="6" creationId="{2B1CB333-9CA1-48C2-A339-45AFF17CA27C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1A1D3-B620-47B6-9E6D-983708E0C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4D65DA-EAF8-4573-A1F4-02C6A6D6C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01303-B7FA-468B-A095-0DDC9E088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43044-9A7F-4F0A-B4F3-69015BD03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2BB8A-C328-4A8F-BF56-CF749923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B4D6F-0FAD-4A74-81AC-12FED50F2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B27B3B-5C7E-4502-AE15-A05F6344F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28D16-2456-4632-BF00-D0C9A4340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2B68D-51CA-41AD-A17C-399B0138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FD7B8-0E8F-4088-8048-01885D049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8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528D15-559C-478C-AB97-AB8DCAE275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EA7CB6-9D71-4EC2-A50E-D1626261F4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40851-F547-418B-9278-32008D577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2F17E-6CFA-4C17-B2F2-FB0201A83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B757B-FDEC-48CD-B98E-DFF202FA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456CD-3595-42D5-A149-C05DAFBA1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43529-DA00-4132-A197-25DC25AC3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CF055-D14D-4C9C-94BC-6666A43A7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88922-FF89-40D9-ACCA-AE56CFFC0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99737-BC36-479F-9A08-2E0A095C3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16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3696C-E4AA-41B9-BD8E-ABDCAD5E2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7F166-C5A1-4166-974C-6C353DA79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51F8B-48D8-4180-8551-EEC15D03F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F1856-D0F8-4E4C-B87E-85AEEE85E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E80C5-7E70-4AB0-A6F7-A95EAFEE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5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B80B2-2F67-4FD3-94D8-00CD14AEB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5E199-3033-4EF9-B98E-03116448F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8462F4-6F65-49A7-8D0F-6D664E25F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95FD9-26EB-4A6E-B76E-07090E10E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EC157-B5D0-4BB0-9388-4D0DEB706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2E09F5-D404-4DCB-8E22-AD9CCCAB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2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BFC14-7CF1-46A7-AEA6-A97FA0059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66579-C65C-48C6-A313-2B1199770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C3696-DFF7-4B27-B331-3F5383344E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206579-7126-4B22-B1D4-169AD9A74B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A2D6BD-67D7-44D7-B9DF-811D85DFA7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5B05F2-D3E5-480D-BD12-98C0047E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90A6EB-9FD8-411D-85B9-A64D4B063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840097-FE16-431F-ABC3-C7D0A6CA1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64835-F221-4E48-B819-73BA52AD3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03BC1-80B4-4011-B078-DDFD81986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427C8C-EB33-4057-8FC1-036C1D03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4454E-75B9-4286-8992-BFF1A4C7D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FAD6E-2F3B-4B54-B7AB-14DC1FFFF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1C741-E9B3-419E-A9FF-A472DA909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8D15D-AD38-4623-B96D-9252D59C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1CB333-9CA1-48C2-A339-45AFF17CA2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391274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4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8FA90-B860-4DEE-8F70-547A8143B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FAC6A-4A9F-41B5-8DAA-28464712D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4D052-705C-401E-9EF4-80BEA6205E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AFC53D-C5B6-4DD1-A865-BBA3952A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2B76D-588E-425D-AE9B-740C4D5FA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5214A-9D5E-40EC-8F92-B596910E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5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C9EBC-A4E5-448B-A8BB-3D5F31F75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02FD1F-C62B-4CC7-A598-A2518AC906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37D26-ABD9-490C-ADCA-DE6391BE3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31D283-6C31-428B-B7C3-CD3875E87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E72761-1DCF-458C-8475-D9C7618D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8852C-3B78-468F-A8D4-E37C1576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0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DACC6F-0025-4B69-9C3E-7F73AA4EA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B4A3B-9F15-47AC-AFFF-E9F25A40D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2EF18-5C5A-4B67-A2DD-D5CA0B2D5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3BBCD-9E8D-4204-B259-A712BD17106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43203-C815-481B-B232-16F7E52B6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DFA03-4328-486F-8849-459BACE5D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40C8B-44FC-4305-A8BA-6DB31C667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4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3">
            <a:extLst>
              <a:ext uri="{FF2B5EF4-FFF2-40B4-BE49-F238E27FC236}">
                <a16:creationId xmlns:a16="http://schemas.microsoft.com/office/drawing/2014/main" id="{F7CAAFC7-A3A8-4E68-A4C9-8B8C924CA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41315" name="TextBox 7">
            <a:extLst>
              <a:ext uri="{FF2B5EF4-FFF2-40B4-BE49-F238E27FC236}">
                <a16:creationId xmlns:a16="http://schemas.microsoft.com/office/drawing/2014/main" id="{A4D4524F-9BD5-4FC8-827A-1C9543574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88" y="6088856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8EE7A5-3D87-481F-AB89-1F83CBC935A9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1317" name="TextBox 9">
            <a:extLst>
              <a:ext uri="{FF2B5EF4-FFF2-40B4-BE49-F238E27FC236}">
                <a16:creationId xmlns:a16="http://schemas.microsoft.com/office/drawing/2014/main" id="{A09EB71C-B3E2-40C5-BA8F-43ED68A91E0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41318" name="TextBox 8">
            <a:extLst>
              <a:ext uri="{FF2B5EF4-FFF2-40B4-BE49-F238E27FC236}">
                <a16:creationId xmlns:a16="http://schemas.microsoft.com/office/drawing/2014/main" id="{625A805C-0EEC-4606-BAEF-519F27777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505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13</a:t>
            </a:r>
          </a:p>
        </p:txBody>
      </p:sp>
      <p:sp>
        <p:nvSpPr>
          <p:cNvPr id="141319" name="Rectangle 1">
            <a:extLst>
              <a:ext uri="{FF2B5EF4-FFF2-40B4-BE49-F238E27FC236}">
                <a16:creationId xmlns:a16="http://schemas.microsoft.com/office/drawing/2014/main" id="{46957A9B-F944-4D4B-8684-110CA5F8C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1"/>
            <a:ext cx="5562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B050"/>
                </a:solidFill>
              </a:rPr>
              <a:t>Role of enzymes in metabolism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A20711-D636-4D11-84AD-CAAC055E7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787" y="6255544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>
            <a:extLst>
              <a:ext uri="{FF2B5EF4-FFF2-40B4-BE49-F238E27FC236}">
                <a16:creationId xmlns:a16="http://schemas.microsoft.com/office/drawing/2014/main" id="{CA89EB45-3595-45F1-BDAF-BF192CAF1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7042" name="Object 1">
            <a:extLst>
              <a:ext uri="{FF2B5EF4-FFF2-40B4-BE49-F238E27FC236}">
                <a16:creationId xmlns:a16="http://schemas.microsoft.com/office/drawing/2014/main" id="{2F3AB7DE-E8A6-4AA1-9297-0F23EB1051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3200" y="990600"/>
          <a:ext cx="6781800" cy="532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4718027" imgH="3702949" progId="ChemDraw.Document.6.0">
                  <p:embed/>
                </p:oleObj>
              </mc:Choice>
              <mc:Fallback>
                <p:oleObj name="CS ChemDraw Drawing" r:id="rId3" imgW="4718027" imgH="3702949" progId="ChemDraw.Document.6.0">
                  <p:embed/>
                  <p:pic>
                    <p:nvPicPr>
                      <p:cNvPr id="87042" name="Object 1">
                        <a:extLst>
                          <a:ext uri="{FF2B5EF4-FFF2-40B4-BE49-F238E27FC236}">
                            <a16:creationId xmlns:a16="http://schemas.microsoft.com/office/drawing/2014/main" id="{2F3AB7DE-E8A6-4AA1-9297-0F23EB1051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990600"/>
                        <a:ext cx="6781800" cy="5329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4" name="Rectangle 3">
            <a:extLst>
              <a:ext uri="{FF2B5EF4-FFF2-40B4-BE49-F238E27FC236}">
                <a16:creationId xmlns:a16="http://schemas.microsoft.com/office/drawing/2014/main" id="{060BCD75-61AE-4D98-9A4F-E79496471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1" y="457201"/>
            <a:ext cx="6018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 case study of metabolism of isoniazid</a:t>
            </a:r>
            <a:endParaRPr lang="en-US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1">
            <a:extLst>
              <a:ext uri="{FF2B5EF4-FFF2-40B4-BE49-F238E27FC236}">
                <a16:creationId xmlns:a16="http://schemas.microsoft.com/office/drawing/2014/main" id="{A0CF433F-4BB6-4AE8-9DD5-DFD7ECBE6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609600"/>
            <a:ext cx="85344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2000"/>
              <a:t>Role of microsomal enzymes in phase I metabolism and non-microsomal enzymes  in phase II metabolism.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Cytochrome P-450 enzyme (CYP) mediated phase I metabolism reactions via functionalization reactions: Biotransformation via introduction of hydroxyl group, oxidation of compounds with carbon-heteroatom systems, unmasking' of existing polar functional groups and hydrolytic reactions.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Non CYP mediated phase II metabolism via derivatization into water soluble products: Glucuronidation, sulfation, glutathione conjugation, acetylation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Induction and inhibition of CYP.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Pharmacokinetic and pharmacodynamic drug-drug interactions.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Drug-design approach for developing drugs with enhanced resistance to CYP metabolism</a:t>
            </a:r>
            <a:endParaRPr lang="en-US" altLang="en-US" sz="20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">
            <a:extLst>
              <a:ext uri="{FF2B5EF4-FFF2-40B4-BE49-F238E27FC236}">
                <a16:creationId xmlns:a16="http://schemas.microsoft.com/office/drawing/2014/main" id="{B482848E-1963-488A-8DFC-668301EC3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609600"/>
            <a:ext cx="84582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2400" b="1"/>
              <a:t>Microsomal enzymes</a:t>
            </a:r>
            <a:r>
              <a:rPr lang="en-US" altLang="en-US" sz="2400"/>
              <a:t>: The major component of microsomal enzymes is </a:t>
            </a:r>
            <a:r>
              <a:rPr lang="en-US" altLang="en-US" sz="2400" b="1"/>
              <a:t>cytochrome P450 (CYP)</a:t>
            </a:r>
            <a:r>
              <a:rPr lang="en-US" altLang="en-US" sz="2400"/>
              <a:t> invovled in phase I biotransformation of drugs into water soluble metabolites. Xenobiotcs and endogenous substances can induce or inhibit microsomal enzymes. </a:t>
            </a:r>
          </a:p>
          <a:p>
            <a:pPr algn="just" eaLnBrk="1" hangingPunct="1"/>
            <a:endParaRPr lang="en-US" altLang="en-US" sz="2400"/>
          </a:p>
          <a:p>
            <a:pPr algn="just" eaLnBrk="1" hangingPunct="1"/>
            <a:r>
              <a:rPr lang="en-US" altLang="en-US" sz="2400" b="1"/>
              <a:t>Nonmicrosomal enzymes</a:t>
            </a:r>
            <a:r>
              <a:rPr lang="en-US" altLang="en-US" sz="2400"/>
              <a:t>: In general, they comprise nonspecific enzymes primarily involved in phase II conjugation reaction (biotransformation). The phase II reactions generally occur in the presence of transferases except glucuronidation. </a:t>
            </a:r>
          </a:p>
          <a:p>
            <a:pPr algn="just" eaLnBrk="1" hangingPunct="1"/>
            <a:endParaRPr lang="en-US" altLang="en-US" sz="2400"/>
          </a:p>
          <a:p>
            <a:pPr algn="just" eaLnBrk="1" hangingPunct="1"/>
            <a:r>
              <a:rPr lang="en-US" altLang="en-US" sz="2400"/>
              <a:t>Other enzymes are alcohol dehydrgenases, aldehyde dehydrogenase, xanthine oxidase, monoamineoxidase and NADPH-quinoneoxidoreduxtase involved in hydrolytic, reductive and oxidative reactions.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>
            <a:extLst>
              <a:ext uri="{FF2B5EF4-FFF2-40B4-BE49-F238E27FC236}">
                <a16:creationId xmlns:a16="http://schemas.microsoft.com/office/drawing/2014/main" id="{9AA9802F-A2B8-4A1A-A0F5-A2078135E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2946" name="Object 1">
            <a:extLst>
              <a:ext uri="{FF2B5EF4-FFF2-40B4-BE49-F238E27FC236}">
                <a16:creationId xmlns:a16="http://schemas.microsoft.com/office/drawing/2014/main" id="{18FA2902-BFAD-48B1-A4D1-0A75F69287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0" y="838200"/>
          <a:ext cx="6286500" cy="576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5998086" imgH="5492069" progId="ChemDraw.Document.6.0">
                  <p:embed/>
                </p:oleObj>
              </mc:Choice>
              <mc:Fallback>
                <p:oleObj name="CS ChemDraw Drawing" r:id="rId3" imgW="5998086" imgH="5492069" progId="ChemDraw.Document.6.0">
                  <p:embed/>
                  <p:pic>
                    <p:nvPicPr>
                      <p:cNvPr id="82946" name="Object 1">
                        <a:extLst>
                          <a:ext uri="{FF2B5EF4-FFF2-40B4-BE49-F238E27FC236}">
                            <a16:creationId xmlns:a16="http://schemas.microsoft.com/office/drawing/2014/main" id="{18FA2902-BFAD-48B1-A4D1-0A75F69287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838200"/>
                        <a:ext cx="6286500" cy="576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3">
            <a:extLst>
              <a:ext uri="{FF2B5EF4-FFF2-40B4-BE49-F238E27FC236}">
                <a16:creationId xmlns:a16="http://schemas.microsoft.com/office/drawing/2014/main" id="{571388D8-DC50-4A88-B180-1DF339905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3226" y="228601"/>
            <a:ext cx="8994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>
                <a:cs typeface="Times New Roman" panose="02020603050405020304" pitchFamily="18" charset="0"/>
              </a:rPr>
              <a:t>A diagrammatic representation of metabolism in a Liver cell</a:t>
            </a:r>
            <a:endParaRPr lang="en-US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D5036E6-EE81-4F9E-A78A-510D79F02559}"/>
              </a:ext>
            </a:extLst>
          </p:cNvPr>
          <p:cNvGraphicFramePr>
            <a:graphicFrameLocks noGrp="1"/>
          </p:cNvGraphicFramePr>
          <p:nvPr/>
        </p:nvGraphicFramePr>
        <p:xfrm>
          <a:off x="2133601" y="838200"/>
          <a:ext cx="8001001" cy="2459802"/>
        </p:xfrm>
        <a:graphic>
          <a:graphicData uri="http://schemas.openxmlformats.org/drawingml/2006/table">
            <a:tbl>
              <a:tblPr/>
              <a:tblGrid>
                <a:gridCol w="2742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4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3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84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100" b="1" dirty="0">
                          <a:latin typeface="Times New Roman"/>
                          <a:ea typeface="Calibri"/>
                          <a:cs typeface="Times New Roman"/>
                        </a:rPr>
                        <a:t>Functional groups present in the drug/xenobiotics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100" b="1">
                          <a:latin typeface="Times New Roman"/>
                          <a:ea typeface="Calibri"/>
                          <a:cs typeface="Times New Roman"/>
                        </a:rPr>
                        <a:t>Phase I transformation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100" b="1">
                          <a:latin typeface="Times New Roman"/>
                          <a:ea typeface="Calibri"/>
                          <a:cs typeface="Times New Roman"/>
                        </a:rPr>
                        <a:t>Category of reaction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>
                          <a:latin typeface="Times New Roman"/>
                          <a:ea typeface="Calibri"/>
                          <a:cs typeface="Times New Roman"/>
                        </a:rPr>
                        <a:t>Ketones, aldehydes 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>
                          <a:latin typeface="Times New Roman"/>
                          <a:ea typeface="Calibri"/>
                          <a:cs typeface="Times New Roman"/>
                        </a:rPr>
                        <a:t>Alcohols 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>
                          <a:latin typeface="Times New Roman"/>
                          <a:ea typeface="Calibri"/>
                          <a:cs typeface="Times New Roman"/>
                        </a:rPr>
                        <a:t>Reduction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9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Alcohols </a:t>
                      </a:r>
                      <a:endParaRPr lang="en-US" sz="2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Carboxylic Acids </a:t>
                      </a:r>
                      <a:endParaRPr lang="en-US" sz="2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Oxidation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9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Esters, Amide</a:t>
                      </a:r>
                      <a:endParaRPr lang="en-US" sz="2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COOH, NH</a:t>
                      </a:r>
                      <a:r>
                        <a:rPr lang="en-GB" sz="2100" kern="120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2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OH </a:t>
                      </a:r>
                      <a:endParaRPr lang="en-US" sz="2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Hydrolysis</a:t>
                      </a:r>
                      <a:endParaRPr lang="en-US" sz="2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9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Azo, Nitro</a:t>
                      </a:r>
                      <a:endParaRPr lang="en-US" sz="2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1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NH</a:t>
                      </a:r>
                      <a:r>
                        <a:rPr lang="en-GB" sz="2100" kern="1200" baseline="-25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endParaRPr lang="en-US" sz="2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1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Reduction</a:t>
                      </a:r>
                      <a:endParaRPr lang="en-US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4412" name="Rectangle 1">
            <a:extLst>
              <a:ext uri="{FF2B5EF4-FFF2-40B4-BE49-F238E27FC236}">
                <a16:creationId xmlns:a16="http://schemas.microsoft.com/office/drawing/2014/main" id="{BECE44F3-7E73-418F-9E50-DAB68C15C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76201"/>
            <a:ext cx="8210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altLang="en-US" sz="2400" b="1"/>
              <a:t>List of some CYP mediated functionalization reactions.</a:t>
            </a:r>
            <a:endParaRPr lang="en-US" altLang="en-US" sz="240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4C89A13-6FEB-4990-995A-04B1325BB3AD}"/>
              </a:ext>
            </a:extLst>
          </p:cNvPr>
          <p:cNvGraphicFramePr>
            <a:graphicFrameLocks noGrp="1"/>
          </p:cNvGraphicFramePr>
          <p:nvPr/>
        </p:nvGraphicFramePr>
        <p:xfrm>
          <a:off x="2514600" y="4572000"/>
          <a:ext cx="7772400" cy="2103438"/>
        </p:xfrm>
        <a:graphic>
          <a:graphicData uri="http://schemas.openxmlformats.org/drawingml/2006/table">
            <a:tbl>
              <a:tblPr/>
              <a:tblGrid>
                <a:gridCol w="3755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1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Reactions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1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Drug</a:t>
                      </a:r>
                      <a:endParaRPr lang="en-US" sz="2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71">
                <a:tc>
                  <a:txBody>
                    <a:bodyPr/>
                    <a:lstStyle/>
                    <a:p>
                      <a:pPr marL="457200" marR="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Hydroxylation of arenes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1143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" algn="l"/>
                        </a:tabLst>
                      </a:pPr>
                      <a:r>
                        <a:rPr lang="en-US" sz="2100" kern="120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Amphetamine and Phenobarbital</a:t>
                      </a:r>
                      <a:endParaRPr lang="en-US" sz="21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671">
                <a:tc>
                  <a:txBody>
                    <a:bodyPr/>
                    <a:lstStyle/>
                    <a:p>
                      <a:pPr marL="457200" marR="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Hydroxylation of aliphatic moieties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1143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" algn="l"/>
                        </a:tabLst>
                      </a:pPr>
                      <a:r>
                        <a:rPr lang="en-US" sz="2100" kern="1200" dirty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Cyclosporine and Ibuprofen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048">
                <a:tc>
                  <a:txBody>
                    <a:bodyPr/>
                    <a:lstStyle/>
                    <a:p>
                      <a:pPr marL="457200" marR="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N-Dealkylation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11430" algn="ctr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-11430" algn="l"/>
                        </a:tabLst>
                      </a:pPr>
                      <a:r>
                        <a:rPr lang="en-US" sz="2100" kern="1200" dirty="0"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Diazepam</a:t>
                      </a:r>
                      <a:endParaRPr lang="en-US" sz="2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4430" name="Rectangle 2">
            <a:extLst>
              <a:ext uri="{FF2B5EF4-FFF2-40B4-BE49-F238E27FC236}">
                <a16:creationId xmlns:a16="http://schemas.microsoft.com/office/drawing/2014/main" id="{49F6B5EF-CBB0-4B16-BC24-32ED2C45F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733801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11113" eaLnBrk="0" hangingPunct="0"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11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Some common phase I biotransformation reactions in clinically used drugs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>
            <a:extLst>
              <a:ext uri="{FF2B5EF4-FFF2-40B4-BE49-F238E27FC236}">
                <a16:creationId xmlns:a16="http://schemas.microsoft.com/office/drawing/2014/main" id="{0A9D7089-3DD0-4ACD-94D1-CAE80617C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3970" name="Object 1">
            <a:extLst>
              <a:ext uri="{FF2B5EF4-FFF2-40B4-BE49-F238E27FC236}">
                <a16:creationId xmlns:a16="http://schemas.microsoft.com/office/drawing/2014/main" id="{B620B790-825E-4F05-89E6-2D39127F29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1200" y="1447800"/>
          <a:ext cx="804545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5383971" imgH="3099377" progId="ChemDraw.Document.6.0">
                  <p:embed/>
                </p:oleObj>
              </mc:Choice>
              <mc:Fallback>
                <p:oleObj name="CS ChemDraw Drawing" r:id="rId3" imgW="5383971" imgH="3099377" progId="ChemDraw.Document.6.0">
                  <p:embed/>
                  <p:pic>
                    <p:nvPicPr>
                      <p:cNvPr id="83970" name="Object 1">
                        <a:extLst>
                          <a:ext uri="{FF2B5EF4-FFF2-40B4-BE49-F238E27FC236}">
                            <a16:creationId xmlns:a16="http://schemas.microsoft.com/office/drawing/2014/main" id="{B620B790-825E-4F05-89E6-2D39127F29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447800"/>
                        <a:ext cx="804545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2" name="Rectangle 3">
            <a:extLst>
              <a:ext uri="{FF2B5EF4-FFF2-40B4-BE49-F238E27FC236}">
                <a16:creationId xmlns:a16="http://schemas.microsoft.com/office/drawing/2014/main" id="{C24FFD75-AB1B-4F39-B880-D8DF5643A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533401"/>
            <a:ext cx="6384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/>
              <a:t>CYP mediated Phase I biotransformations</a:t>
            </a:r>
            <a:r>
              <a:rPr lang="en-US" altLang="en-US" sz="24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B99A30E-6ACD-41EB-B3D6-3033E2E0BC4A}"/>
              </a:ext>
            </a:extLst>
          </p:cNvPr>
          <p:cNvGraphicFramePr>
            <a:graphicFrameLocks noGrp="1"/>
          </p:cNvGraphicFramePr>
          <p:nvPr/>
        </p:nvGraphicFramePr>
        <p:xfrm>
          <a:off x="2362200" y="1628776"/>
          <a:ext cx="7620000" cy="3643313"/>
        </p:xfrm>
        <a:graphic>
          <a:graphicData uri="http://schemas.openxmlformats.org/drawingml/2006/table">
            <a:tbl>
              <a:tblPr/>
              <a:tblGrid>
                <a:gridCol w="311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3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247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Phase II conjugation reaction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Catalytic enzyme involved (Non CYP)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1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Glucuronidation</a:t>
                      </a:r>
                      <a:endParaRPr lang="en-US" sz="2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UDP-glucuronosyltransferase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Sulfation</a:t>
                      </a:r>
                      <a:endParaRPr lang="en-U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Sulfotransferase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0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Glutathione Conjugation</a:t>
                      </a:r>
                      <a:endParaRPr lang="en-U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Using glutathione-S-transferase</a:t>
                      </a:r>
                      <a:endParaRPr lang="en-US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9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Acetylation</a:t>
                      </a:r>
                      <a:endParaRPr lang="en-U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Acetyltansferase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8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Amino acid conjugation</a:t>
                      </a:r>
                      <a:endParaRPr lang="en-U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Aminotransferase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7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 and S-methylation</a:t>
                      </a:r>
                      <a:endParaRPr lang="en-US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Methlytransferase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5436" name="Rectangle 1">
            <a:extLst>
              <a:ext uri="{FF2B5EF4-FFF2-40B4-BE49-F238E27FC236}">
                <a16:creationId xmlns:a16="http://schemas.microsoft.com/office/drawing/2014/main" id="{D10FCA86-90BB-48A7-9B74-948B23180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04801"/>
            <a:ext cx="883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>
                <a:cs typeface="Times New Roman" panose="02020603050405020304" pitchFamily="18" charset="0"/>
              </a:rPr>
              <a:t>Phase II conjugation reaction occurs in the presence of enzymes (non CYP)</a:t>
            </a:r>
            <a:endParaRPr lang="en-US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>
            <a:extLst>
              <a:ext uri="{FF2B5EF4-FFF2-40B4-BE49-F238E27FC236}">
                <a16:creationId xmlns:a16="http://schemas.microsoft.com/office/drawing/2014/main" id="{C9E8B9D6-6549-4974-BCB5-BF70DCB4D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4994" name="Object 1">
            <a:extLst>
              <a:ext uri="{FF2B5EF4-FFF2-40B4-BE49-F238E27FC236}">
                <a16:creationId xmlns:a16="http://schemas.microsoft.com/office/drawing/2014/main" id="{8C5A94F9-B2C6-40C6-8EB6-CFBF349B4D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1524000"/>
          <a:ext cx="7219950" cy="416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5214718" imgH="2997342" progId="ChemDraw.Document.6.0">
                  <p:embed/>
                </p:oleObj>
              </mc:Choice>
              <mc:Fallback>
                <p:oleObj name="CS ChemDraw Drawing" r:id="rId3" imgW="5214718" imgH="2997342" progId="ChemDraw.Document.6.0">
                  <p:embed/>
                  <p:pic>
                    <p:nvPicPr>
                      <p:cNvPr id="84994" name="Object 1">
                        <a:extLst>
                          <a:ext uri="{FF2B5EF4-FFF2-40B4-BE49-F238E27FC236}">
                            <a16:creationId xmlns:a16="http://schemas.microsoft.com/office/drawing/2014/main" id="{8C5A94F9-B2C6-40C6-8EB6-CFBF349B4D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524000"/>
                        <a:ext cx="7219950" cy="4160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3">
            <a:extLst>
              <a:ext uri="{FF2B5EF4-FFF2-40B4-BE49-F238E27FC236}">
                <a16:creationId xmlns:a16="http://schemas.microsoft.com/office/drawing/2014/main" id="{F3D390D2-1489-4570-8497-2C460EA95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685801"/>
            <a:ext cx="6677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Some typical phase II conjugation reactions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2">
            <a:extLst>
              <a:ext uri="{FF2B5EF4-FFF2-40B4-BE49-F238E27FC236}">
                <a16:creationId xmlns:a16="http://schemas.microsoft.com/office/drawing/2014/main" id="{4ABB91DE-90BD-490B-9182-89EF7A05F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6018" name="Object 1">
            <a:extLst>
              <a:ext uri="{FF2B5EF4-FFF2-40B4-BE49-F238E27FC236}">
                <a16:creationId xmlns:a16="http://schemas.microsoft.com/office/drawing/2014/main" id="{B153318D-E155-4E46-991D-9067E35BCB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0" y="1447800"/>
          <a:ext cx="80962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4291250" imgH="2430482" progId="ChemDraw.Document.6.0">
                  <p:embed/>
                </p:oleObj>
              </mc:Choice>
              <mc:Fallback>
                <p:oleObj name="CS ChemDraw Drawing" r:id="rId3" imgW="4291250" imgH="2430482" progId="ChemDraw.Document.6.0">
                  <p:embed/>
                  <p:pic>
                    <p:nvPicPr>
                      <p:cNvPr id="86018" name="Object 1">
                        <a:extLst>
                          <a:ext uri="{FF2B5EF4-FFF2-40B4-BE49-F238E27FC236}">
                            <a16:creationId xmlns:a16="http://schemas.microsoft.com/office/drawing/2014/main" id="{B153318D-E155-4E46-991D-9067E35BCB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447800"/>
                        <a:ext cx="8096250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0" name="Rectangle 3">
            <a:extLst>
              <a:ext uri="{FF2B5EF4-FFF2-40B4-BE49-F238E27FC236}">
                <a16:creationId xmlns:a16="http://schemas.microsoft.com/office/drawing/2014/main" id="{B938CFF6-B8D0-4A3F-8770-23EBCA71E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81001"/>
            <a:ext cx="822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 summary of Phase I and Phase II metabolism of xenobiotics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005578-2EFD-4F85-B721-36A04BD7416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8239DBF-1554-4A9F-AD50-97F01315F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3835F9-ADCC-48D3-880B-D038072B4A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429</Words>
  <Application>Microsoft Office PowerPoint</Application>
  <PresentationFormat>Widescreen</PresentationFormat>
  <Paragraphs>69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2020-06-11T08:15:58Z</dcterms:created>
  <dcterms:modified xsi:type="dcterms:W3CDTF">2020-06-16T14:06:10Z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