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37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2CAD25-75B0-49A6-B3DC-C9006B125C41}" v="6" dt="2020-06-16T13:50:06.2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ppal, Swati" userId="365464e5-ff76-4f3a-bc3c-8e1ab029e32d" providerId="ADAL" clId="{972CAD25-75B0-49A6-B3DC-C9006B125C41}"/>
    <pc:docChg chg="custSel addSld modSld modMainMaster">
      <pc:chgData name="Uppal, Swati" userId="365464e5-ff76-4f3a-bc3c-8e1ab029e32d" providerId="ADAL" clId="{972CAD25-75B0-49A6-B3DC-C9006B125C41}" dt="2020-06-16T13:50:13.677" v="26" actId="20577"/>
      <pc:docMkLst>
        <pc:docMk/>
      </pc:docMkLst>
      <pc:sldChg chg="modSp">
        <pc:chgData name="Uppal, Swati" userId="365464e5-ff76-4f3a-bc3c-8e1ab029e32d" providerId="ADAL" clId="{972CAD25-75B0-49A6-B3DC-C9006B125C41}" dt="2020-06-16T13:48:04.102" v="0" actId="1076"/>
        <pc:sldMkLst>
          <pc:docMk/>
          <pc:sldMk cId="0" sldId="283"/>
        </pc:sldMkLst>
        <pc:spChg chg="mod">
          <ac:chgData name="Uppal, Swati" userId="365464e5-ff76-4f3a-bc3c-8e1ab029e32d" providerId="ADAL" clId="{972CAD25-75B0-49A6-B3DC-C9006B125C41}" dt="2020-06-16T13:48:04.102" v="0" actId="1076"/>
          <ac:spMkLst>
            <pc:docMk/>
            <pc:sldMk cId="0" sldId="283"/>
            <ac:spMk id="102403" creationId="{1353BB1A-A19D-4FC4-8052-B8931691F58B}"/>
          </ac:spMkLst>
        </pc:spChg>
      </pc:sldChg>
      <pc:sldChg chg="modSp add">
        <pc:chgData name="Uppal, Swati" userId="365464e5-ff76-4f3a-bc3c-8e1ab029e32d" providerId="ADAL" clId="{972CAD25-75B0-49A6-B3DC-C9006B125C41}" dt="2020-06-16T13:50:13.677" v="26" actId="20577"/>
        <pc:sldMkLst>
          <pc:docMk/>
          <pc:sldMk cId="0" sldId="375"/>
        </pc:sldMkLst>
        <pc:spChg chg="mod">
          <ac:chgData name="Uppal, Swati" userId="365464e5-ff76-4f3a-bc3c-8e1ab029e32d" providerId="ADAL" clId="{972CAD25-75B0-49A6-B3DC-C9006B125C41}" dt="2020-06-16T13:50:13.677" v="26" actId="20577"/>
          <ac:spMkLst>
            <pc:docMk/>
            <pc:sldMk cId="0" sldId="375"/>
            <ac:spMk id="17411" creationId="{B45D978D-55DE-4CEB-A682-78EE6D4E1615}"/>
          </ac:spMkLst>
        </pc:spChg>
      </pc:sldChg>
      <pc:sldMasterChg chg="modSldLayout">
        <pc:chgData name="Uppal, Swati" userId="365464e5-ff76-4f3a-bc3c-8e1ab029e32d" providerId="ADAL" clId="{972CAD25-75B0-49A6-B3DC-C9006B125C41}" dt="2020-06-16T13:49:25.622" v="20" actId="1076"/>
        <pc:sldMasterMkLst>
          <pc:docMk/>
          <pc:sldMasterMk cId="3582687727" sldId="2147483648"/>
        </pc:sldMasterMkLst>
        <pc:sldLayoutChg chg="addSp modSp">
          <pc:chgData name="Uppal, Swati" userId="365464e5-ff76-4f3a-bc3c-8e1ab029e32d" providerId="ADAL" clId="{972CAD25-75B0-49A6-B3DC-C9006B125C41}" dt="2020-06-16T13:49:01.710" v="18" actId="113"/>
          <pc:sldLayoutMkLst>
            <pc:docMk/>
            <pc:sldMasterMk cId="3582687727" sldId="2147483648"/>
            <pc:sldLayoutMk cId="6589235" sldId="2147483649"/>
          </pc:sldLayoutMkLst>
          <pc:spChg chg="mod">
            <ac:chgData name="Uppal, Swati" userId="365464e5-ff76-4f3a-bc3c-8e1ab029e32d" providerId="ADAL" clId="{972CAD25-75B0-49A6-B3DC-C9006B125C41}" dt="2020-06-16T13:49:01.710" v="18" actId="113"/>
            <ac:spMkLst>
              <pc:docMk/>
              <pc:sldMasterMk cId="3582687727" sldId="2147483648"/>
              <pc:sldLayoutMk cId="6589235" sldId="2147483649"/>
              <ac:spMk id="4" creationId="{AEAB93AA-D091-45E1-A22A-9ECF717F5B08}"/>
            </ac:spMkLst>
          </pc:spChg>
          <pc:picChg chg="add mod">
            <ac:chgData name="Uppal, Swati" userId="365464e5-ff76-4f3a-bc3c-8e1ab029e32d" providerId="ADAL" clId="{972CAD25-75B0-49A6-B3DC-C9006B125C41}" dt="2020-06-16T13:48:50.087" v="2" actId="1076"/>
            <ac:picMkLst>
              <pc:docMk/>
              <pc:sldMasterMk cId="3582687727" sldId="2147483648"/>
              <pc:sldLayoutMk cId="6589235" sldId="2147483649"/>
              <ac:picMk id="8" creationId="{3FFD9AB1-2332-4FAB-B479-87108819E177}"/>
            </ac:picMkLst>
          </pc:picChg>
        </pc:sldLayoutChg>
        <pc:sldLayoutChg chg="addSp modSp">
          <pc:chgData name="Uppal, Swati" userId="365464e5-ff76-4f3a-bc3c-8e1ab029e32d" providerId="ADAL" clId="{972CAD25-75B0-49A6-B3DC-C9006B125C41}" dt="2020-06-16T13:49:25.622" v="20" actId="1076"/>
          <pc:sldLayoutMkLst>
            <pc:docMk/>
            <pc:sldMasterMk cId="3582687727" sldId="2147483648"/>
            <pc:sldLayoutMk cId="323166908" sldId="2147483655"/>
          </pc:sldLayoutMkLst>
          <pc:picChg chg="add mod">
            <ac:chgData name="Uppal, Swati" userId="365464e5-ff76-4f3a-bc3c-8e1ab029e32d" providerId="ADAL" clId="{972CAD25-75B0-49A6-B3DC-C9006B125C41}" dt="2020-06-16T13:49:25.622" v="20" actId="1076"/>
            <ac:picMkLst>
              <pc:docMk/>
              <pc:sldMasterMk cId="3582687727" sldId="2147483648"/>
              <pc:sldLayoutMk cId="323166908" sldId="2147483655"/>
              <ac:picMk id="6" creationId="{CEBC9D64-D699-4052-A97C-62CA13987FCC}"/>
            </ac:picMkLst>
          </pc:pic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67844-E36D-4E53-ABF8-C9BCA0F2A5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93951C-03B8-4699-8FBC-B74E0AB030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B93AA-D091-45E1-A22A-9ECF717F5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Dr. Bijoy Kundu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7EB44-0A95-472F-9759-2E6B15CCD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A883F5-D911-4E66-A9FB-9FDC9F453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04CF-1A70-4E1D-AC13-0BC8D7BD331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FD9AB1-2332-4FAB-B479-87108819E1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8375" y="6391274"/>
            <a:ext cx="149542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9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696B0-F337-4F26-A98A-A258DF6C6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663F16-9706-4AA3-A449-E5E2B705AF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316CE-A57E-4CA6-AF4B-5AB190A94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9885-65ED-4BEF-8BF7-F0C42B84FE9E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E4E15D-9E88-4E42-AEC1-3BB64E6A2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76267D-7034-4EB1-8C00-A82964695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04CF-1A70-4E1D-AC13-0BC8D7BD3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425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51B3CA-E9EC-4201-8C78-37C32AAEA1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CF3539-0DF4-41C6-92F9-DE4FFF40A7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2712F-4E44-4F82-BFD0-E150766AA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9885-65ED-4BEF-8BF7-F0C42B84FE9E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D13D6-5A2D-45AA-A70C-B6C039730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65E24-7A0F-4FF4-BB43-A098FBBE9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04CF-1A70-4E1D-AC13-0BC8D7BD3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442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81657-54D4-44DA-AAA2-DA66C0F8F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53020-6346-4F6D-95CD-0D89F393D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26AFC-1171-4DB9-804C-BD5A21FA9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9885-65ED-4BEF-8BF7-F0C42B84FE9E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C48FFF-A638-4D16-B27F-C7A332B3C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4B595-870C-4B06-8269-A91B27F20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04CF-1A70-4E1D-AC13-0BC8D7BD3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446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E315C-D764-4D46-8EB3-F4988713B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B8C047-358A-4B87-9BFF-B60A1EF78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679DC-5C6E-4D70-B3EB-9722077ED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9885-65ED-4BEF-8BF7-F0C42B84FE9E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37AFF-5E0B-4B18-AF0E-36EE186F1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2677FE-FFDB-4D20-9CCD-EFA709113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04CF-1A70-4E1D-AC13-0BC8D7BD3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415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3F4FD-AD56-436C-9219-3D0B5369C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0E9BB-E673-4FF2-88BE-D51B1A7545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A17712-488A-47E8-92A1-3241C4E4AD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6551C7-5F23-41A5-80E3-00B5AA029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9885-65ED-4BEF-8BF7-F0C42B84FE9E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44BF3E-E4C3-4549-8BCB-E97A276A8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7EC83A-45D1-43D9-B960-1FB3AAF3E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04CF-1A70-4E1D-AC13-0BC8D7BD3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2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BC21-04E8-4F05-9F45-5C338190A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61B4EE-4995-4DC8-AECF-D84E0FDE45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9ECBE0-C64D-4212-9FBF-3C6C94F075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6D8C4D-2E63-44E7-9B3E-0E46DD3960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EA992E-A110-41F5-91E9-C67CF8D079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A1BDA1-51E3-43E8-9E26-E488C6A68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9885-65ED-4BEF-8BF7-F0C42B84FE9E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B55BBD-CA83-44A1-A9D9-73B4BFFB7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E21C0E-91D3-461B-ACB4-AAE869582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04CF-1A70-4E1D-AC13-0BC8D7BD3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1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AD1EA-D2CC-456B-8596-31AFC6AC7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BD195F-84DB-417C-A6A1-DEDC7C464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9885-65ED-4BEF-8BF7-F0C42B84FE9E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99F1FB-CF0E-4B45-87D2-84FDCCCD8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603865-0045-44F3-BA4E-9D91E4AAD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04CF-1A70-4E1D-AC13-0BC8D7BD3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21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4800A8-20DB-4730-849D-6246889D9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9885-65ED-4BEF-8BF7-F0C42B84FE9E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3E4696-910E-4B2D-A46E-B5A943189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C1799B-8F54-4FD6-8C1A-C555BF07E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04CF-1A70-4E1D-AC13-0BC8D7BD331D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BC9D64-D699-4052-A97C-62CA13987F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8375" y="6403975"/>
            <a:ext cx="149542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66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25D13-938D-4931-B787-476777533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6C0376-424E-4749-9884-3A186F43CA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5C7A20-E76C-4947-AD57-DBCF7CA9E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B69EE2-179A-44D5-9913-E0DDE3AA0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9885-65ED-4BEF-8BF7-F0C42B84FE9E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1B149D-7A7D-433B-8CA3-EF766A480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59FF7B-7B3C-4750-BC7D-B91D92FBA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04CF-1A70-4E1D-AC13-0BC8D7BD3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77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773C6-B4E6-47C5-9C78-383B17C77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6B4921-0D21-4702-BFED-D098DF03E3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6345E0-836A-44A8-8C52-9585A933A7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2BB956-9766-4B82-8F8D-D4431AE16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9885-65ED-4BEF-8BF7-F0C42B84FE9E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3FD156-1B01-47D3-B624-A70FDA4C8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EE5B3D-EE55-4690-9DAF-612F069D8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04CF-1A70-4E1D-AC13-0BC8D7BD3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162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FCCAE5-77C5-445B-B22A-6FA03137C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DA3F1F-23DF-42CB-9613-320BFD7D7F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2BFA4-3E4D-4BB4-AC2A-541C20119E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E9885-65ED-4BEF-8BF7-F0C42B84FE9E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3081D-0687-4BE1-A343-1DA6031CD2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8CA54-284F-4C7F-B8E8-05648C30C8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904CF-1A70-4E1D-AC13-0BC8D7BD3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68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mazon.in/Introduction-Medicinal-Chemistry-Bijoy-Kundu-ebook/dp/B0882YMV3F/ref=sr_1_1?crid=2C6NO3KVCFRWH&amp;dchild=1&amp;keywords=medicinal+chemistry+bijoy+kundu&amp;qid=1592314923&amp;sprefix=medicinal+chemistry+bijoy%2Caps%2C305&amp;sr=8-1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>
            <a:extLst>
              <a:ext uri="{FF2B5EF4-FFF2-40B4-BE49-F238E27FC236}">
                <a16:creationId xmlns:a16="http://schemas.microsoft.com/office/drawing/2014/main" id="{5477CFEA-E473-4EE2-9639-E18EF46C82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914400"/>
            <a:ext cx="71628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AN </a:t>
            </a:r>
          </a:p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INTRODUCTION TO        MEDICINAL  CHEMISTRY</a:t>
            </a:r>
          </a:p>
        </p:txBody>
      </p:sp>
      <p:sp>
        <p:nvSpPr>
          <p:cNvPr id="102403" name="TextBox 7">
            <a:extLst>
              <a:ext uri="{FF2B5EF4-FFF2-40B4-BE49-F238E27FC236}">
                <a16:creationId xmlns:a16="http://schemas.microsoft.com/office/drawing/2014/main" id="{1353BB1A-A19D-4FC4-8052-B8931691F5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" y="6219826"/>
            <a:ext cx="2178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latin typeface="Calibri" panose="020F0502020204030204" pitchFamily="34" charset="0"/>
              </a:rPr>
              <a:t>Dr. Bijoy Kundu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667372-A2B2-41A4-AE20-9F96923656CB}"/>
              </a:ext>
            </a:extLst>
          </p:cNvPr>
          <p:cNvSpPr/>
          <p:nvPr/>
        </p:nvSpPr>
        <p:spPr bwMode="auto">
          <a:xfrm rot="10800000">
            <a:off x="1854200" y="2768600"/>
            <a:ext cx="762000" cy="25146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2405" name="TextBox 9">
            <a:extLst>
              <a:ext uri="{FF2B5EF4-FFF2-40B4-BE49-F238E27FC236}">
                <a16:creationId xmlns:a16="http://schemas.microsoft.com/office/drawing/2014/main" id="{AE498A1A-33F4-4D14-A1F7-ACE965170EC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30300" y="3746500"/>
            <a:ext cx="228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anose="020F0502020204030204" pitchFamily="34" charset="0"/>
              </a:rPr>
              <a:t>Wiley India</a:t>
            </a:r>
          </a:p>
        </p:txBody>
      </p:sp>
      <p:sp>
        <p:nvSpPr>
          <p:cNvPr id="102406" name="TextBox 8">
            <a:extLst>
              <a:ext uri="{FF2B5EF4-FFF2-40B4-BE49-F238E27FC236}">
                <a16:creationId xmlns:a16="http://schemas.microsoft.com/office/drawing/2014/main" id="{2BB33BC8-59E9-44AD-B2ED-4DD9648D99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1" y="3429001"/>
            <a:ext cx="2246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000" b="1">
                <a:latin typeface="Calibri" panose="020F0502020204030204" pitchFamily="34" charset="0"/>
              </a:rPr>
              <a:t>Chapter 3</a:t>
            </a:r>
          </a:p>
        </p:txBody>
      </p:sp>
      <p:sp>
        <p:nvSpPr>
          <p:cNvPr id="102407" name="Rectangle 1">
            <a:extLst>
              <a:ext uri="{FF2B5EF4-FFF2-40B4-BE49-F238E27FC236}">
                <a16:creationId xmlns:a16="http://schemas.microsoft.com/office/drawing/2014/main" id="{25D94E07-04DE-44DA-A46F-8CF2E8C311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4114801"/>
            <a:ext cx="55626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3200" b="1"/>
              <a:t>The Modern Drug Development Process </a:t>
            </a:r>
            <a:endParaRPr lang="en-US" altLang="en-US" sz="32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1DCD452-44C7-4A7B-93C7-5318F536DCDF}"/>
              </a:ext>
            </a:extLst>
          </p:cNvPr>
          <p:cNvGraphicFramePr>
            <a:graphicFrameLocks noGrp="1"/>
          </p:cNvGraphicFramePr>
          <p:nvPr/>
        </p:nvGraphicFramePr>
        <p:xfrm>
          <a:off x="2286000" y="1447800"/>
          <a:ext cx="7772400" cy="4327528"/>
        </p:xfrm>
        <a:graphic>
          <a:graphicData uri="http://schemas.openxmlformats.org/drawingml/2006/table">
            <a:tbl>
              <a:tblPr/>
              <a:tblGrid>
                <a:gridCol w="29649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74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5157">
                <a:tc gridSpan="2">
                  <a:txBody>
                    <a:bodyPr/>
                    <a:lstStyle/>
                    <a:p>
                      <a:pPr marL="0" marR="0" algn="ctr"/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Excretion (E)</a:t>
                      </a:r>
                      <a:endParaRPr lang="en-US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313"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Analysis of bile, stool or urine samples as well as tissues. 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 quantify levels of metabolites.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157">
                <a:tc gridSpan="2">
                  <a:txBody>
                    <a:bodyPr/>
                    <a:lstStyle/>
                    <a:p>
                      <a:pPr marL="0" marR="0" algn="ctr"/>
                      <a:r>
                        <a:rPr lang="en-US" sz="16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Toxicity (T)</a:t>
                      </a:r>
                      <a:endParaRPr lang="en-US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157"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 kern="18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Ames test</a:t>
                      </a:r>
                      <a:endParaRPr lang="en-US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 assess mutagenic potential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157"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Cytotoxicity in suitable cell line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 asses  cellular toxicity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157"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Hep G2 hepatotoxicity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 assess toxicity on human liver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157"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Genotoxicity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Gene mutations, clastogenecity and aneugenicity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157"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Transformation assays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 assess  carcinogenic ability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0313"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Inflammation assays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 asses inflammation/antiinflammation on macrophages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5157"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hERG inhibition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/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 assess cardiotoxicity 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8564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4350" algn="l"/>
                          <a:tab pos="742950" algn="l"/>
                          <a:tab pos="8001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Adverse drug reactions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Basophil</a:t>
                      </a:r>
                      <a:r>
                        <a:rPr lang="en-US" sz="16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tests for immunoglobulin E (</a:t>
                      </a:r>
                      <a:r>
                        <a:rPr lang="en-US" sz="1600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IgE</a:t>
                      </a:r>
                      <a:r>
                        <a:rPr lang="en-US" sz="16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)- as well as non-</a:t>
                      </a:r>
                      <a:r>
                        <a:rPr lang="en-US" sz="1600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IgE</a:t>
                      </a:r>
                      <a:r>
                        <a:rPr lang="en-US" sz="16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-mediated hypersensitivity reactions, T-cellular assays for </a:t>
                      </a:r>
                      <a:r>
                        <a:rPr lang="en-US" sz="1600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cutaneous</a:t>
                      </a:r>
                      <a:r>
                        <a:rPr lang="en-US" sz="16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1600" dirty="0">
                          <a:solidFill>
                            <a:srgbClr val="0D0D0D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adverse reactions, nephrotoxicity, neurotoxicity, </a:t>
                      </a:r>
                      <a:r>
                        <a:rPr lang="en-US" sz="1600" b="0" u="none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teratogenicity</a:t>
                      </a:r>
                      <a:r>
                        <a:rPr lang="en-US" sz="1600" dirty="0">
                          <a:solidFill>
                            <a:srgbClr val="0D0D0D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impaired vision or hearing.</a:t>
                      </a:r>
                      <a:r>
                        <a:rPr lang="en-US" sz="16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06535" name="Rectangle 1">
            <a:extLst>
              <a:ext uri="{FF2B5EF4-FFF2-40B4-BE49-F238E27FC236}">
                <a16:creationId xmlns:a16="http://schemas.microsoft.com/office/drawing/2014/main" id="{80291574-9280-4D8B-ADF2-51FA069D38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228601"/>
            <a:ext cx="80772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>
                <a:cs typeface="Times New Roman" panose="02020603050405020304" pitchFamily="18" charset="0"/>
              </a:rPr>
              <a:t>A summary of some commonly utilized </a:t>
            </a:r>
            <a:r>
              <a:rPr lang="en-US" altLang="en-US" sz="2400" b="1" i="1">
                <a:cs typeface="Times New Roman" panose="02020603050405020304" pitchFamily="18" charset="0"/>
              </a:rPr>
              <a:t>in vitro</a:t>
            </a:r>
            <a:r>
              <a:rPr lang="en-US" altLang="en-US" sz="2400" b="1">
                <a:cs typeface="Times New Roman" panose="02020603050405020304" pitchFamily="18" charset="0"/>
              </a:rPr>
              <a:t> assays to assess ADMET of active test compounds</a:t>
            </a:r>
            <a:endParaRPr lang="en-US" altLang="en-US" sz="2400">
              <a:cs typeface="Times New Roman" panose="02020603050405020304" pitchFamily="18" charset="0"/>
            </a:endParaRPr>
          </a:p>
          <a:p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E2959A9E-5A2A-4DC0-8DA0-C41240825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252663"/>
            <a:ext cx="8077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hlinkClick r:id="rId2"/>
              </a:rPr>
              <a:t>https://www.amazon.in/Introduction-Medicinal-Chemistry-Bijoy-Kundu-ebook/dp/B0882YMV3F/ref=sr_1_1?crid=2C6NO3KVCFRWH&amp;dchild=1&amp;keywords=medicinal+chemistry+bijoy+kundu&amp;qid=1592314923&amp;sprefix=medicinal+chemistry+bijoy%2Caps%2C305&amp;sr=8-1</a:t>
            </a:r>
            <a:endParaRPr lang="en-US" altLang="en-US"/>
          </a:p>
        </p:txBody>
      </p:sp>
      <p:sp>
        <p:nvSpPr>
          <p:cNvPr id="17411" name="TextBox 3">
            <a:extLst>
              <a:ext uri="{FF2B5EF4-FFF2-40B4-BE49-F238E27FC236}">
                <a16:creationId xmlns:a16="http://schemas.microsoft.com/office/drawing/2014/main" id="{B45D978D-55DE-4CEB-A682-78EE6D4E16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914401"/>
            <a:ext cx="6324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 b="1" dirty="0"/>
              <a:t>Link to </a:t>
            </a:r>
            <a:r>
              <a:rPr lang="en-US" altLang="en-US" sz="2400" b="1"/>
              <a:t>buy the Book</a:t>
            </a:r>
            <a:endParaRPr lang="en-US" altLang="en-US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>
            <a:extLst>
              <a:ext uri="{FF2B5EF4-FFF2-40B4-BE49-F238E27FC236}">
                <a16:creationId xmlns:a16="http://schemas.microsoft.com/office/drawing/2014/main" id="{2B7F63E4-E4D1-4596-B6FD-C03CAA909E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DAE9AC-28AE-4D93-9DD5-3063EB6002A6}"/>
              </a:ext>
            </a:extLst>
          </p:cNvPr>
          <p:cNvSpPr txBox="1"/>
          <p:nvPr/>
        </p:nvSpPr>
        <p:spPr>
          <a:xfrm>
            <a:off x="1828800" y="609600"/>
            <a:ext cx="8534400" cy="51706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/>
              <a:t>Five major drug development process:</a:t>
            </a:r>
          </a:p>
          <a:p>
            <a:pPr>
              <a:defRPr/>
            </a:pPr>
            <a:endParaRPr lang="en-US" sz="2200" dirty="0"/>
          </a:p>
          <a:p>
            <a:pPr marL="225425" indent="-225425">
              <a:defRPr/>
            </a:pPr>
            <a:r>
              <a:rPr lang="en-US" sz="2200" dirty="0"/>
              <a:t>   Step 1: Drug Discovery and development: Identification and   validation of targets, screening, search for new hit/lead molecule(s) .</a:t>
            </a:r>
          </a:p>
          <a:p>
            <a:pPr marL="225425" indent="-225425">
              <a:defRPr/>
            </a:pPr>
            <a:endParaRPr lang="en-US" sz="2200" dirty="0"/>
          </a:p>
          <a:p>
            <a:pPr marL="225425" indent="-225425">
              <a:defRPr/>
            </a:pPr>
            <a:r>
              <a:rPr lang="en-US" sz="2200" dirty="0"/>
              <a:t>   Step 2: Identification of preclinical candidate(s) via lead optimization/drug  design/preclinical research programs.</a:t>
            </a:r>
          </a:p>
          <a:p>
            <a:pPr marL="225425" indent="-225425">
              <a:defRPr/>
            </a:pPr>
            <a:endParaRPr lang="en-US" sz="2200" dirty="0"/>
          </a:p>
          <a:p>
            <a:pPr marL="284163" indent="-284163">
              <a:defRPr/>
            </a:pPr>
            <a:r>
              <a:rPr lang="en-US" sz="2200" dirty="0"/>
              <a:t>   Step 3: Clinical trials (Pages I-IV) (Drugs are evaluated in healthy and diseased  humans for establishing toxicity, safety and efficacy, filing of IND).</a:t>
            </a:r>
          </a:p>
          <a:p>
            <a:pPr marL="284163" indent="-284163"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    Step 4: FDA approvals by filing NDA.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    Step 5: Post market monitoring of drugs for safety etc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3D3295-E31A-4B77-991D-EBCD66F8FC36}"/>
              </a:ext>
            </a:extLst>
          </p:cNvPr>
          <p:cNvSpPr/>
          <p:nvPr/>
        </p:nvSpPr>
        <p:spPr>
          <a:xfrm>
            <a:off x="2286000" y="762001"/>
            <a:ext cx="7696200" cy="44319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sz="2400" dirty="0"/>
              <a:t>Initial steps in drug discovery process (Medicinal chemistry)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sz="2400" dirty="0"/>
              <a:t>    Indentifying targets, druggability, target validation</a:t>
            </a:r>
          </a:p>
          <a:p>
            <a:pPr>
              <a:defRPr/>
            </a:pPr>
            <a:r>
              <a:rPr lang="en-US" sz="2400" dirty="0"/>
              <a:t>    Generation of library of chemical compounds</a:t>
            </a:r>
          </a:p>
          <a:p>
            <a:pPr>
              <a:defRPr/>
            </a:pPr>
            <a:r>
              <a:rPr lang="en-US" sz="2400" dirty="0"/>
              <a:t>    Screening of chemical library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sz="2400" dirty="0"/>
              <a:t>    Drug Targets for screening </a:t>
            </a:r>
          </a:p>
          <a:p>
            <a:pPr>
              <a:defRPr/>
            </a:pPr>
            <a:r>
              <a:rPr lang="en-US" sz="2400" dirty="0"/>
              <a:t>            In vitro screening of chemical entities </a:t>
            </a:r>
          </a:p>
          <a:p>
            <a:pPr marL="974725" indent="-974725">
              <a:defRPr/>
            </a:pPr>
            <a:r>
              <a:rPr lang="en-US" sz="2400" dirty="0"/>
              <a:t>            Parameters for measuring pharmacological activity</a:t>
            </a:r>
          </a:p>
          <a:p>
            <a:pPr>
              <a:defRPr/>
            </a:pPr>
            <a:r>
              <a:rPr lang="en-US" sz="2400" dirty="0"/>
              <a:t>            In vitro tests and advanced in vitro assays</a:t>
            </a:r>
          </a:p>
          <a:p>
            <a:pPr marL="1035050" indent="-1035050">
              <a:defRPr/>
            </a:pPr>
            <a:r>
              <a:rPr lang="en-US" sz="2400" dirty="0"/>
              <a:t>            In vivo assays and screening in model    organisms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8">
            <a:extLst>
              <a:ext uri="{FF2B5EF4-FFF2-40B4-BE49-F238E27FC236}">
                <a16:creationId xmlns:a16="http://schemas.microsoft.com/office/drawing/2014/main" id="{49312F2E-9064-4D15-A991-100C329A1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7412" name="Rectangle 10">
            <a:extLst>
              <a:ext uri="{FF2B5EF4-FFF2-40B4-BE49-F238E27FC236}">
                <a16:creationId xmlns:a16="http://schemas.microsoft.com/office/drawing/2014/main" id="{73BC4F6A-5141-4FED-A859-42449C360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7413" name="Rectangle 9">
            <a:extLst>
              <a:ext uri="{FF2B5EF4-FFF2-40B4-BE49-F238E27FC236}">
                <a16:creationId xmlns:a16="http://schemas.microsoft.com/office/drawing/2014/main" id="{DB560F3D-A15C-4D44-8286-129AFFEC9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7410" name="Object 8">
            <a:extLst>
              <a:ext uri="{FF2B5EF4-FFF2-40B4-BE49-F238E27FC236}">
                <a16:creationId xmlns:a16="http://schemas.microsoft.com/office/drawing/2014/main" id="{A80ED5E1-40D9-4F05-9162-C3FB5960226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48000" y="438150"/>
          <a:ext cx="5943600" cy="634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S ChemDraw Drawing" r:id="rId3" imgW="6037498" imgH="6435486" progId="ChemDraw.Document.6.0">
                  <p:embed/>
                </p:oleObj>
              </mc:Choice>
              <mc:Fallback>
                <p:oleObj name="CS ChemDraw Drawing" r:id="rId3" imgW="6037498" imgH="6435486" progId="ChemDraw.Document.6.0">
                  <p:embed/>
                  <p:pic>
                    <p:nvPicPr>
                      <p:cNvPr id="17410" name="Object 8">
                        <a:extLst>
                          <a:ext uri="{FF2B5EF4-FFF2-40B4-BE49-F238E27FC236}">
                            <a16:creationId xmlns:a16="http://schemas.microsoft.com/office/drawing/2014/main" id="{A80ED5E1-40D9-4F05-9162-C3FB5960226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438150"/>
                        <a:ext cx="5943600" cy="6343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Rectangle 10">
            <a:extLst>
              <a:ext uri="{FF2B5EF4-FFF2-40B4-BE49-F238E27FC236}">
                <a16:creationId xmlns:a16="http://schemas.microsoft.com/office/drawing/2014/main" id="{A1A5528B-7D44-4FF7-B3F1-810E59411F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8088" y="73026"/>
            <a:ext cx="49387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A windowview to drug discovery</a:t>
            </a:r>
            <a:endParaRPr lang="en-US" altLang="en-US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>
            <a:extLst>
              <a:ext uri="{FF2B5EF4-FFF2-40B4-BE49-F238E27FC236}">
                <a16:creationId xmlns:a16="http://schemas.microsoft.com/office/drawing/2014/main" id="{8DC40A38-58FF-4D57-86F3-6A672BED7C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8434" name="Object 1">
            <a:extLst>
              <a:ext uri="{FF2B5EF4-FFF2-40B4-BE49-F238E27FC236}">
                <a16:creationId xmlns:a16="http://schemas.microsoft.com/office/drawing/2014/main" id="{321A57EC-A891-4E51-8446-2D255614DDC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95600" y="808038"/>
          <a:ext cx="6991350" cy="536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CS ChemDraw Drawing" r:id="rId3" imgW="5775385" imgH="4425291" progId="ChemDraw.Document.6.0">
                  <p:embed/>
                </p:oleObj>
              </mc:Choice>
              <mc:Fallback>
                <p:oleObj name="CS ChemDraw Drawing" r:id="rId3" imgW="5775385" imgH="4425291" progId="ChemDraw.Document.6.0">
                  <p:embed/>
                  <p:pic>
                    <p:nvPicPr>
                      <p:cNvPr id="18434" name="Object 1">
                        <a:extLst>
                          <a:ext uri="{FF2B5EF4-FFF2-40B4-BE49-F238E27FC236}">
                            <a16:creationId xmlns:a16="http://schemas.microsoft.com/office/drawing/2014/main" id="{321A57EC-A891-4E51-8446-2D255614DDC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808038"/>
                        <a:ext cx="6991350" cy="5364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6" name="Rectangle 3">
            <a:extLst>
              <a:ext uri="{FF2B5EF4-FFF2-40B4-BE49-F238E27FC236}">
                <a16:creationId xmlns:a16="http://schemas.microsoft.com/office/drawing/2014/main" id="{3A3251FE-10F2-419E-8AD2-765BC3B712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1" y="228601"/>
            <a:ext cx="58150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A typical medicinal chemistry protocol</a:t>
            </a:r>
            <a:endParaRPr lang="en-US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>
            <a:extLst>
              <a:ext uri="{FF2B5EF4-FFF2-40B4-BE49-F238E27FC236}">
                <a16:creationId xmlns:a16="http://schemas.microsoft.com/office/drawing/2014/main" id="{1D1373A1-73E5-496C-B40D-6D2808A6E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9458" name="Object 1">
            <a:extLst>
              <a:ext uri="{FF2B5EF4-FFF2-40B4-BE49-F238E27FC236}">
                <a16:creationId xmlns:a16="http://schemas.microsoft.com/office/drawing/2014/main" id="{2996644F-CDC9-4450-8DFF-55B3AC79579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4601" y="1600200"/>
          <a:ext cx="6907213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CS ChemDraw Drawing" r:id="rId3" imgW="4463472" imgH="2267172" progId="ChemDraw.Document.6.0">
                  <p:embed/>
                </p:oleObj>
              </mc:Choice>
              <mc:Fallback>
                <p:oleObj name="CS ChemDraw Drawing" r:id="rId3" imgW="4463472" imgH="2267172" progId="ChemDraw.Document.6.0">
                  <p:embed/>
                  <p:pic>
                    <p:nvPicPr>
                      <p:cNvPr id="19458" name="Object 1">
                        <a:extLst>
                          <a:ext uri="{FF2B5EF4-FFF2-40B4-BE49-F238E27FC236}">
                            <a16:creationId xmlns:a16="http://schemas.microsoft.com/office/drawing/2014/main" id="{2996644F-CDC9-4450-8DFF-55B3AC79579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1" y="1600200"/>
                        <a:ext cx="6907213" cy="350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Rectangle 3">
            <a:extLst>
              <a:ext uri="{FF2B5EF4-FFF2-40B4-BE49-F238E27FC236}">
                <a16:creationId xmlns:a16="http://schemas.microsoft.com/office/drawing/2014/main" id="{D2B07D3F-D207-4C8A-BE57-6F7A3ABE08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1" y="304801"/>
            <a:ext cx="83677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Role of screening in the initial stages of drug discovery </a:t>
            </a:r>
            <a:endParaRPr lang="en-US" altLang="en-US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>
            <a:extLst>
              <a:ext uri="{FF2B5EF4-FFF2-40B4-BE49-F238E27FC236}">
                <a16:creationId xmlns:a16="http://schemas.microsoft.com/office/drawing/2014/main" id="{4E960CDC-CA3A-49A4-B0A1-E8E027581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0482" name="Object 1">
            <a:extLst>
              <a:ext uri="{FF2B5EF4-FFF2-40B4-BE49-F238E27FC236}">
                <a16:creationId xmlns:a16="http://schemas.microsoft.com/office/drawing/2014/main" id="{6882B058-C4BC-4D2A-AA57-8583AB28AB7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914400"/>
          <a:ext cx="7435850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CS ChemDraw Drawing" r:id="rId3" imgW="6106332" imgH="2710943" progId="ChemDraw.Document.6.0">
                  <p:embed/>
                </p:oleObj>
              </mc:Choice>
              <mc:Fallback>
                <p:oleObj name="CS ChemDraw Drawing" r:id="rId3" imgW="6106332" imgH="2710943" progId="ChemDraw.Document.6.0">
                  <p:embed/>
                  <p:pic>
                    <p:nvPicPr>
                      <p:cNvPr id="20482" name="Object 1">
                        <a:extLst>
                          <a:ext uri="{FF2B5EF4-FFF2-40B4-BE49-F238E27FC236}">
                            <a16:creationId xmlns:a16="http://schemas.microsoft.com/office/drawing/2014/main" id="{6882B058-C4BC-4D2A-AA57-8583AB28AB7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914400"/>
                        <a:ext cx="7435850" cy="3352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4" name="Rectangle 3">
            <a:extLst>
              <a:ext uri="{FF2B5EF4-FFF2-40B4-BE49-F238E27FC236}">
                <a16:creationId xmlns:a16="http://schemas.microsoft.com/office/drawing/2014/main" id="{8309011B-E24F-4699-8942-2D52BD89E3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81001"/>
            <a:ext cx="8426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The three therapeutic interventions for treating diseases</a:t>
            </a:r>
            <a:endParaRPr lang="en-US" altLang="en-US" sz="240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4F8C90-D80D-44C0-B089-E2E2809A53D0}"/>
              </a:ext>
            </a:extLst>
          </p:cNvPr>
          <p:cNvGraphicFramePr>
            <a:graphicFrameLocks noGrp="1"/>
          </p:cNvGraphicFramePr>
          <p:nvPr/>
        </p:nvGraphicFramePr>
        <p:xfrm>
          <a:off x="2590800" y="4495800"/>
          <a:ext cx="7086600" cy="2304100"/>
        </p:xfrm>
        <a:graphic>
          <a:graphicData uri="http://schemas.openxmlformats.org/drawingml/2006/table">
            <a:tbl>
              <a:tblPr/>
              <a:tblGrid>
                <a:gridCol w="34933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32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Drug targets for PK</a:t>
                      </a:r>
                      <a:endParaRPr lang="en-US" sz="23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Drug targets for PD</a:t>
                      </a:r>
                      <a:endParaRPr lang="en-US" sz="23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Metabolic enzymes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Receptors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Transporter proteins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Enzymes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Plasma proteins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Ion channels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3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Off target proteins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>
            <a:extLst>
              <a:ext uri="{FF2B5EF4-FFF2-40B4-BE49-F238E27FC236}">
                <a16:creationId xmlns:a16="http://schemas.microsoft.com/office/drawing/2014/main" id="{F9DF1B55-F550-4753-A1AB-4ACCB312C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1506" name="Object 1">
            <a:extLst>
              <a:ext uri="{FF2B5EF4-FFF2-40B4-BE49-F238E27FC236}">
                <a16:creationId xmlns:a16="http://schemas.microsoft.com/office/drawing/2014/main" id="{A7F04B0D-8F88-4586-83EC-E912083C3D3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71800" y="1447800"/>
          <a:ext cx="6813550" cy="508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CS ChemDraw Drawing" r:id="rId3" imgW="4500184" imgH="3353925" progId="ChemDraw.Document.6.0">
                  <p:embed/>
                </p:oleObj>
              </mc:Choice>
              <mc:Fallback>
                <p:oleObj name="CS ChemDraw Drawing" r:id="rId3" imgW="4500184" imgH="3353925" progId="ChemDraw.Document.6.0">
                  <p:embed/>
                  <p:pic>
                    <p:nvPicPr>
                      <p:cNvPr id="21506" name="Object 1">
                        <a:extLst>
                          <a:ext uri="{FF2B5EF4-FFF2-40B4-BE49-F238E27FC236}">
                            <a16:creationId xmlns:a16="http://schemas.microsoft.com/office/drawing/2014/main" id="{A7F04B0D-8F88-4586-83EC-E912083C3D3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447800"/>
                        <a:ext cx="6813550" cy="5081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Rectangle 3">
            <a:extLst>
              <a:ext uri="{FF2B5EF4-FFF2-40B4-BE49-F238E27FC236}">
                <a16:creationId xmlns:a16="http://schemas.microsoft.com/office/drawing/2014/main" id="{7C901655-AFED-4805-85FE-5EF325A64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71450"/>
            <a:ext cx="8153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 Renin angiotensin endocrine system with both receptor and enzyme as protein target for drug development against blood pressure. </a:t>
            </a:r>
            <a:endParaRPr lang="en-US" altLang="en-US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B0767F0-3F52-4BD1-AF0F-83181A1AA3AB}"/>
              </a:ext>
            </a:extLst>
          </p:cNvPr>
          <p:cNvGraphicFramePr>
            <a:graphicFrameLocks noGrp="1"/>
          </p:cNvGraphicFramePr>
          <p:nvPr/>
        </p:nvGraphicFramePr>
        <p:xfrm>
          <a:off x="2057400" y="1295401"/>
          <a:ext cx="8153400" cy="5132387"/>
        </p:xfrm>
        <a:graphic>
          <a:graphicData uri="http://schemas.openxmlformats.org/drawingml/2006/table">
            <a:tbl>
              <a:tblPr/>
              <a:tblGrid>
                <a:gridCol w="31102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31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9625"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Assays</a:t>
                      </a:r>
                      <a:endParaRPr lang="en-US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en-US" sz="16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Outcome</a:t>
                      </a:r>
                      <a:endParaRPr lang="en-US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625">
                <a:tc gridSpan="2">
                  <a:txBody>
                    <a:bodyPr/>
                    <a:lstStyle/>
                    <a:p>
                      <a:pPr marL="0" marR="0" algn="ctr"/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Absorption (A)</a:t>
                      </a:r>
                      <a:endParaRPr lang="en-US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9249"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Caco-2 permeability and PAMPA assays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Caco-2 colon carcinoma cell line and artificial membranes are used to estimate permeability.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9694"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Efflux protein transporters 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MDCK-MDR1 cells are used </a:t>
                      </a:r>
                      <a:r>
                        <a:rPr lang="en-US" sz="1600" i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 vitro</a:t>
                      </a:r>
                      <a:r>
                        <a:rPr lang="en-US" sz="16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to establish induction/inhibition of P-gp by test compounds.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969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4350" algn="l"/>
                          <a:tab pos="742950" algn="l"/>
                          <a:tab pos="800100" algn="l"/>
                        </a:tabLst>
                      </a:pPr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Cell-to-cell communication assays.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Molecular permeability of gap </a:t>
                      </a:r>
                      <a:r>
                        <a:rPr lang="en-US" sz="16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junctional</a:t>
                      </a:r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intercellular communication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62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Distribution (D)</a:t>
                      </a:r>
                      <a:endParaRPr lang="en-US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625"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 kern="18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Plasma protein binding assay</a:t>
                      </a:r>
                      <a:endParaRPr lang="en-US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 assess extent of binding to plasma proteins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92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Brain tissue binding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Since brain tissue binding is independent of species, brain tissues of rat are used as model. 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262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Blood Plasma Partitioning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 asses </a:t>
                      </a:r>
                      <a:r>
                        <a:rPr lang="en-US" sz="16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 vitro</a:t>
                      </a:r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clearance.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9625">
                <a:tc gridSpan="2">
                  <a:txBody>
                    <a:bodyPr/>
                    <a:lstStyle/>
                    <a:p>
                      <a:pPr marL="0" marR="0" algn="ctr"/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Metabolism (M)</a:t>
                      </a:r>
                      <a:endParaRPr lang="en-US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99249"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 kern="18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Cytochrome P450 inhibition/induction assays</a:t>
                      </a:r>
                      <a:endParaRPr lang="en-US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Drug-drug interactions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48874"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Microsomal/metabolic  stability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Due to the presence of metabolic enzyme CYP, it gives information about </a:t>
                      </a:r>
                      <a:r>
                        <a:rPr lang="en-US" sz="16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 vitro</a:t>
                      </a:r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metabolic stability of test compounds. 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262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Plasma Stability</a:t>
                      </a:r>
                      <a:endParaRPr lang="en-US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/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 assess degradation of compound by blood plasma</a:t>
                      </a:r>
                    </a:p>
                  </a:txBody>
                  <a:tcPr marL="35782" marR="357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05518" name="Rectangle 2">
            <a:extLst>
              <a:ext uri="{FF2B5EF4-FFF2-40B4-BE49-F238E27FC236}">
                <a16:creationId xmlns:a16="http://schemas.microsoft.com/office/drawing/2014/main" id="{B78CE57B-DCD4-4C86-8184-36A9B9BF4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228601"/>
            <a:ext cx="8229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4350" algn="l"/>
                <a:tab pos="742950" algn="l"/>
                <a:tab pos="800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>
                <a:cs typeface="Times New Roman" panose="02020603050405020304" pitchFamily="18" charset="0"/>
              </a:rPr>
              <a:t>A summary of some commonly utilized </a:t>
            </a:r>
            <a:r>
              <a:rPr lang="en-US" altLang="en-US" sz="2400" b="1" i="1">
                <a:cs typeface="Times New Roman" panose="02020603050405020304" pitchFamily="18" charset="0"/>
              </a:rPr>
              <a:t>in vitro</a:t>
            </a:r>
            <a:r>
              <a:rPr lang="en-US" altLang="en-US" sz="2400" b="1">
                <a:cs typeface="Times New Roman" panose="02020603050405020304" pitchFamily="18" charset="0"/>
              </a:rPr>
              <a:t> assays to assess ADMET of test compounds</a:t>
            </a:r>
            <a:endParaRPr lang="en-US" altLang="en-US" sz="2400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0382ACF6F3E44086D2264018729922" ma:contentTypeVersion="13" ma:contentTypeDescription="Create a new document." ma:contentTypeScope="" ma:versionID="5b9e252c544d3ae990b30b4a984d8907">
  <xsd:schema xmlns:xsd="http://www.w3.org/2001/XMLSchema" xmlns:xs="http://www.w3.org/2001/XMLSchema" xmlns:p="http://schemas.microsoft.com/office/2006/metadata/properties" xmlns:ns3="92719922-4334-480f-8037-6f1b65853955" xmlns:ns4="93d7a61f-0460-4e8a-9726-056213105f2e" targetNamespace="http://schemas.microsoft.com/office/2006/metadata/properties" ma:root="true" ma:fieldsID="a7bf18062634a52dc3ae41a4e694d12c" ns3:_="" ns4:_="">
    <xsd:import namespace="92719922-4334-480f-8037-6f1b65853955"/>
    <xsd:import namespace="93d7a61f-0460-4e8a-9726-056213105f2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719922-4334-480f-8037-6f1b658539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a61f-0460-4e8a-9726-056213105f2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3EEA04-3577-41F4-922C-9B1C2DD8803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F593C68-0822-4453-9194-B40E3DBF00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26C707-7348-4C60-814A-F09F42E7F9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719922-4334-480f-8037-6f1b65853955"/>
    <ds:schemaRef ds:uri="93d7a61f-0460-4e8a-9726-056213105f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616</Words>
  <Application>Microsoft Office PowerPoint</Application>
  <PresentationFormat>Widescreen</PresentationFormat>
  <Paragraphs>90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Uppal, Swati</dc:creator>
  <cp:lastModifiedBy>Uppal, Swati</cp:lastModifiedBy>
  <cp:revision>1</cp:revision>
  <dcterms:created xsi:type="dcterms:W3CDTF">2020-06-11T08:04:49Z</dcterms:created>
  <dcterms:modified xsi:type="dcterms:W3CDTF">2020-06-16T13:50:15Z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0x010100DE0382ACF6F3E44086D2264018729922</vt:lpwstr>
  </property>
</Properties>
</file>