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45" r:id="rId5"/>
    <p:sldId id="344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4BDDA-655B-4FAF-A3AE-AEAA48183D71}" v="4" dt="2020-06-16T13:57:34.0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B464BDDA-655B-4FAF-A3AE-AEAA48183D71}"/>
    <pc:docChg chg="addSld modSld modMainMaster">
      <pc:chgData name="Uppal, Swati" userId="365464e5-ff76-4f3a-bc3c-8e1ab029e32d" providerId="ADAL" clId="{B464BDDA-655B-4FAF-A3AE-AEAA48183D71}" dt="2020-06-16T13:57:38.122" v="5" actId="1076"/>
      <pc:docMkLst>
        <pc:docMk/>
      </pc:docMkLst>
      <pc:sldChg chg="addSp modSp">
        <pc:chgData name="Uppal, Swati" userId="365464e5-ff76-4f3a-bc3c-8e1ab029e32d" providerId="ADAL" clId="{B464BDDA-655B-4FAF-A3AE-AEAA48183D71}" dt="2020-06-16T13:57:13.904" v="3" actId="1076"/>
        <pc:sldMkLst>
          <pc:docMk/>
          <pc:sldMk cId="0" sldId="345"/>
        </pc:sldMkLst>
        <pc:spChg chg="mod">
          <ac:chgData name="Uppal, Swati" userId="365464e5-ff76-4f3a-bc3c-8e1ab029e32d" providerId="ADAL" clId="{B464BDDA-655B-4FAF-A3AE-AEAA48183D71}" dt="2020-06-16T13:57:08.703" v="2" actId="1076"/>
          <ac:spMkLst>
            <pc:docMk/>
            <pc:sldMk cId="0" sldId="345"/>
            <ac:spMk id="126979" creationId="{B81854F8-B400-4E20-BBEC-C1E139035003}"/>
          </ac:spMkLst>
        </pc:spChg>
        <pc:picChg chg="add mod">
          <ac:chgData name="Uppal, Swati" userId="365464e5-ff76-4f3a-bc3c-8e1ab029e32d" providerId="ADAL" clId="{B464BDDA-655B-4FAF-A3AE-AEAA48183D71}" dt="2020-06-16T13:57:13.904" v="3" actId="1076"/>
          <ac:picMkLst>
            <pc:docMk/>
            <pc:sldMk cId="0" sldId="345"/>
            <ac:picMk id="3" creationId="{AF9F9DA0-AC85-48F9-87CE-812C1D8AF339}"/>
          </ac:picMkLst>
        </pc:picChg>
      </pc:sldChg>
      <pc:sldChg chg="add">
        <pc:chgData name="Uppal, Swati" userId="365464e5-ff76-4f3a-bc3c-8e1ab029e32d" providerId="ADAL" clId="{B464BDDA-655B-4FAF-A3AE-AEAA48183D71}" dt="2020-06-16T13:53:39.548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B464BDDA-655B-4FAF-A3AE-AEAA48183D71}" dt="2020-06-16T13:57:38.122" v="5" actId="1076"/>
        <pc:sldMasterMkLst>
          <pc:docMk/>
          <pc:sldMasterMk cId="1471251085" sldId="2147483648"/>
        </pc:sldMasterMkLst>
        <pc:sldLayoutChg chg="addSp modSp">
          <pc:chgData name="Uppal, Swati" userId="365464e5-ff76-4f3a-bc3c-8e1ab029e32d" providerId="ADAL" clId="{B464BDDA-655B-4FAF-A3AE-AEAA48183D71}" dt="2020-06-16T13:57:38.122" v="5" actId="1076"/>
          <pc:sldLayoutMkLst>
            <pc:docMk/>
            <pc:sldMasterMk cId="1471251085" sldId="2147483648"/>
            <pc:sldLayoutMk cId="3906753135" sldId="2147483655"/>
          </pc:sldLayoutMkLst>
          <pc:picChg chg="add mod">
            <ac:chgData name="Uppal, Swati" userId="365464e5-ff76-4f3a-bc3c-8e1ab029e32d" providerId="ADAL" clId="{B464BDDA-655B-4FAF-A3AE-AEAA48183D71}" dt="2020-06-16T13:57:38.122" v="5" actId="1076"/>
            <ac:picMkLst>
              <pc:docMk/>
              <pc:sldMasterMk cId="1471251085" sldId="2147483648"/>
              <pc:sldLayoutMk cId="3906753135" sldId="2147483655"/>
              <ac:picMk id="6" creationId="{7510EC09-4F39-4D03-8C1B-86A6B6B9529A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01FA7-75DC-43C2-9439-15019D889A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A34321-40CC-4425-A88F-B458CA2A9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45250-434D-4224-BBA6-5B24EE0B5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9A3DB-85EA-4E52-9F31-35408019A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41BA0-B7D7-4FB6-B40F-10D1B4BD0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5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E59BF-7B75-4F4A-925B-F6AC4736A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26203-51EC-4DFB-97D7-8E9B23A2DB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B4023-61D2-45FC-A101-F1671F785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75303-3313-4AAD-8292-E55B7CA99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E6D15-4A48-44F4-90E9-B74119D5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9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532FA0-CC7C-4F14-844F-8AC00FC30A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268C3-92AA-4997-A879-E6168131F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D5F4C-7708-4A4E-98CC-B01FA545E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E6B62-2EF8-4455-B4C0-16B705F8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A562C-F339-46B8-A24E-E4F57EFB7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A7D58-5F97-48D2-A22C-67433C680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AFCE4-1756-4BF2-85BD-10ADBDE20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3A086-06A2-45F9-AB7B-C82599B59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4A224-B9F7-4BDD-AF5F-AC3B9311F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DA17A-E409-4F3A-9175-EDBCC3C9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0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87AE-5A43-42BD-BAD2-4EE22D2E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00C0D-D969-467D-A490-1C38053EE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2EBD6-AA70-40D4-918F-C151772D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11CF7-595D-4912-A117-49F7689C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A6ED2-78CE-4FAC-8E6E-E8729C6B8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0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92E9C-1DFC-4293-938A-244DC9959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CB059-B832-46EB-AFF5-2AE185F49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96595-89A1-452D-9B13-8265D1CA4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9344D-0105-4D1A-97EB-C6EEC1ED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039231-3FA4-496E-887D-A2DF6D6DA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8911B-DBDA-453C-B593-40CC2825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8559B-BEEA-4C5E-BDC4-96ECA4C94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E0FF5-797C-488F-83D1-E97787E7C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8660D-D4FE-4CC9-B0AF-47888669F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3F2F8C-F15D-4EAD-8FBC-F0B9683F6B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A0805-03FC-4A02-96A8-030FC600EC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540F55-69EB-4AAE-BBE6-E0C5FDEBE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3D20F0-5C8A-4B8C-B339-29D2F00F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FDE67A-4228-465A-823E-7D27AF6F1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0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139B-F326-492A-8AF8-074FEC0F6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1E84A2-008F-476D-91CB-461AA902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A11B8D-D74E-4C0F-AFC3-6BA8F0154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B1826-C9F5-478C-9A42-318568DE0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296C4A-D3EE-46EC-B449-551D8A57F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5CE0F-E858-4107-8954-628529BED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B6E4F7-F6F9-46F0-9A67-BF292AB2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10EC09-4F39-4D03-8C1B-86A6B6B95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26200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75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E3FFD-D6F9-441F-B559-414392A72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9C864-85B8-4A54-BA79-70682341B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D586E-3BB7-459A-8D67-656B4667B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3BFDEB-9B92-4AA9-8099-D67AFF64A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D45AB-65A1-42BF-888E-0BC0BCFB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259D9-B609-421B-A752-8C2DA82A6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066AA-8592-4A5B-82D0-19EECE095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D0FCFF-3B81-4515-90CE-FF2E27E7C5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F76F07-D2E6-4492-9742-69F2A4E67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AEC68-567C-485E-9E1F-B13259454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D664D-2EF6-441E-AC87-47D56C2C5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5F967-2EEC-4223-83B5-AEC97424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61DA65-40E9-466E-9455-336DC7B93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FBC6-3E1E-477A-90EA-7900743E7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1DE1F-58CA-4F14-ABFE-544BEBB2D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FE2F4-4E0F-45C7-AEC3-7586DE0E97E9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30E95-2752-43CC-84C5-824D25F823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7860E-1081-4A59-9470-DCA43FEDB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C4B8-B033-43E7-A2D2-911AC1DB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5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>
            <a:extLst>
              <a:ext uri="{FF2B5EF4-FFF2-40B4-BE49-F238E27FC236}">
                <a16:creationId xmlns:a16="http://schemas.microsoft.com/office/drawing/2014/main" id="{4BEC77D4-0278-4F32-8C92-42C95ECB3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26979" name="TextBox 7">
            <a:extLst>
              <a:ext uri="{FF2B5EF4-FFF2-40B4-BE49-F238E27FC236}">
                <a16:creationId xmlns:a16="http://schemas.microsoft.com/office/drawing/2014/main" id="{B81854F8-B400-4E20-BBEC-C1E139035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50" y="6248401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3C0E83-BBDB-4ABE-B59D-BC876D67287C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6981" name="TextBox 9">
            <a:extLst>
              <a:ext uri="{FF2B5EF4-FFF2-40B4-BE49-F238E27FC236}">
                <a16:creationId xmlns:a16="http://schemas.microsoft.com/office/drawing/2014/main" id="{BF39E169-5BA6-4877-BEB1-D7A174D11B7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26982" name="TextBox 8">
            <a:extLst>
              <a:ext uri="{FF2B5EF4-FFF2-40B4-BE49-F238E27FC236}">
                <a16:creationId xmlns:a16="http://schemas.microsoft.com/office/drawing/2014/main" id="{6634ED00-E627-4729-9683-645939DF2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246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 dirty="0">
                <a:latin typeface="Calibri" panose="020F0502020204030204" pitchFamily="34" charset="0"/>
              </a:rPr>
              <a:t>Chapter 9</a:t>
            </a:r>
          </a:p>
        </p:txBody>
      </p:sp>
      <p:sp>
        <p:nvSpPr>
          <p:cNvPr id="126983" name="Rectangle 1">
            <a:extLst>
              <a:ext uri="{FF2B5EF4-FFF2-40B4-BE49-F238E27FC236}">
                <a16:creationId xmlns:a16="http://schemas.microsoft.com/office/drawing/2014/main" id="{1423B6E4-C23A-48F2-9378-444741F09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B050"/>
                </a:solidFill>
              </a:rPr>
              <a:t>Receptor Antagonists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9F9DA0-AC85-48F9-87CE-812C1D8AF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425" y="6331744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Box 7">
            <a:extLst>
              <a:ext uri="{FF2B5EF4-FFF2-40B4-BE49-F238E27FC236}">
                <a16:creationId xmlns:a16="http://schemas.microsoft.com/office/drawing/2014/main" id="{00A96150-4771-47E6-A4C7-C23164B9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152401"/>
            <a:ext cx="307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2060"/>
                </a:solidFill>
              </a:rPr>
              <a:t>Learning 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E1E431-305B-4013-99FC-880F8C380667}"/>
              </a:ext>
            </a:extLst>
          </p:cNvPr>
          <p:cNvSpPr txBox="1"/>
          <p:nvPr/>
        </p:nvSpPr>
        <p:spPr>
          <a:xfrm>
            <a:off x="2133600" y="685800"/>
            <a:ext cx="7848600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 Orthosteric and allosteric binding sites</a:t>
            </a:r>
          </a:p>
          <a:p>
            <a:pPr>
              <a:buFont typeface="Arial" pitchFamily="34" charset="0"/>
              <a:buChar char="•"/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120650" indent="-120650"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Positive Allosteric modulators (PAMs), Negative  allosteric modulation (NAM) and Silent allosteric modulators (SAMs)</a:t>
            </a:r>
          </a:p>
          <a:p>
            <a:pPr marL="120650" indent="-120650">
              <a:defRPr/>
            </a:pPr>
            <a:r>
              <a:rPr lang="en-US" sz="2400" dirty="0"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Receptor antagonists</a:t>
            </a:r>
          </a:p>
          <a:p>
            <a:pPr marL="165100">
              <a:defRPr/>
            </a:pPr>
            <a:r>
              <a:rPr lang="en-US" sz="2400" dirty="0">
                <a:latin typeface="Arial" charset="0"/>
                <a:cs typeface="Arial" charset="0"/>
              </a:rPr>
              <a:t>• Antagonists of cell surface receptors</a:t>
            </a:r>
          </a:p>
          <a:p>
            <a:pPr marL="165100">
              <a:defRPr/>
            </a:pPr>
            <a:r>
              <a:rPr lang="en-US" sz="2400" dirty="0">
                <a:latin typeface="Arial" charset="0"/>
                <a:cs typeface="Arial" charset="0"/>
              </a:rPr>
              <a:t>• Enzyme-linked receptor blockers</a:t>
            </a:r>
          </a:p>
          <a:p>
            <a:pPr marL="165100">
              <a:defRPr/>
            </a:pPr>
            <a:r>
              <a:rPr lang="en-US" sz="2400" dirty="0">
                <a:latin typeface="Arial" charset="0"/>
                <a:cs typeface="Arial" charset="0"/>
              </a:rPr>
              <a:t>• Ion channel blockers</a:t>
            </a:r>
          </a:p>
          <a:p>
            <a:pPr marL="165100">
              <a:defRPr/>
            </a:pPr>
            <a:r>
              <a:rPr lang="en-US" sz="2400" dirty="0">
                <a:latin typeface="Arial" charset="0"/>
                <a:cs typeface="Arial" charset="0"/>
              </a:rPr>
              <a:t>• Nuclear receptor antagonists</a:t>
            </a:r>
          </a:p>
          <a:p>
            <a:pPr marL="165100"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Types of Antagonism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• Reversible Competitive Antagonism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• Irreversible Competitive receptor antagonism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• Noncompetitive antagonism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1">
            <a:extLst>
              <a:ext uri="{FF2B5EF4-FFF2-40B4-BE49-F238E27FC236}">
                <a16:creationId xmlns:a16="http://schemas.microsoft.com/office/drawing/2014/main" id="{5F10C2E1-5CCE-4EF1-B0E1-A765A0D86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28601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 diagrammatic view of receptors with orthosteric and allosteric sites</a:t>
            </a:r>
            <a:endParaRPr lang="en-US" altLang="en-US" sz="2400"/>
          </a:p>
        </p:txBody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68994902-645C-4B6C-AFAE-9759C0A7A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5298" name="Object 2">
            <a:extLst>
              <a:ext uri="{FF2B5EF4-FFF2-40B4-BE49-F238E27FC236}">
                <a16:creationId xmlns:a16="http://schemas.microsoft.com/office/drawing/2014/main" id="{CB84E02F-D17B-4A7C-B83C-CA73291364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00401" y="1181100"/>
          <a:ext cx="5038725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5728415" imgH="6278655" progId="ChemDraw.Document.6.0">
                  <p:embed/>
                </p:oleObj>
              </mc:Choice>
              <mc:Fallback>
                <p:oleObj name="CS ChemDraw Drawing" r:id="rId3" imgW="5728415" imgH="6278655" progId="ChemDraw.Document.6.0">
                  <p:embed/>
                  <p:pic>
                    <p:nvPicPr>
                      <p:cNvPr id="55298" name="Object 2">
                        <a:extLst>
                          <a:ext uri="{FF2B5EF4-FFF2-40B4-BE49-F238E27FC236}">
                            <a16:creationId xmlns:a16="http://schemas.microsoft.com/office/drawing/2014/main" id="{CB84E02F-D17B-4A7C-B83C-CA7329136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1181100"/>
                        <a:ext cx="5038725" cy="552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>
            <a:extLst>
              <a:ext uri="{FF2B5EF4-FFF2-40B4-BE49-F238E27FC236}">
                <a16:creationId xmlns:a16="http://schemas.microsoft.com/office/drawing/2014/main" id="{62A80404-B49B-41E2-9E73-D36B5E836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04801"/>
            <a:ext cx="822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Diagrammatic representation of </a:t>
            </a:r>
            <a:r>
              <a:rPr lang="en-US" altLang="en-US" sz="2400"/>
              <a:t>GABA</a:t>
            </a:r>
            <a:r>
              <a:rPr lang="en-US" altLang="en-US" sz="2400" baseline="-30000"/>
              <a:t>A</a:t>
            </a:r>
            <a:r>
              <a:rPr lang="en-US" altLang="en-US" sz="2400" b="1"/>
              <a:t> receptor with two orthosteric sites and one allosteric site</a:t>
            </a:r>
            <a:r>
              <a:rPr lang="en-US" altLang="en-US" sz="1400" b="1">
                <a:latin typeface="Times New Roman" panose="02020603050405020304" pitchFamily="18" charset="0"/>
              </a:rPr>
              <a:t>.</a:t>
            </a:r>
            <a:endParaRPr lang="en-US" altLang="en-US"/>
          </a:p>
        </p:txBody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A4C200FC-0196-4122-9F92-F5F8D1823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6322" name="Object 2">
            <a:extLst>
              <a:ext uri="{FF2B5EF4-FFF2-40B4-BE49-F238E27FC236}">
                <a16:creationId xmlns:a16="http://schemas.microsoft.com/office/drawing/2014/main" id="{9A7E9792-FE03-43D9-9ABA-121947C9A36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676400"/>
          <a:ext cx="73152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3876621" imgH="2017214" progId="ChemDraw.Document.6.0">
                  <p:embed/>
                </p:oleObj>
              </mc:Choice>
              <mc:Fallback>
                <p:oleObj name="CS ChemDraw Drawing" r:id="rId3" imgW="3876621" imgH="2017214" progId="ChemDraw.Document.6.0">
                  <p:embed/>
                  <p:pic>
                    <p:nvPicPr>
                      <p:cNvPr id="56322" name="Object 2">
                        <a:extLst>
                          <a:ext uri="{FF2B5EF4-FFF2-40B4-BE49-F238E27FC236}">
                            <a16:creationId xmlns:a16="http://schemas.microsoft.com/office/drawing/2014/main" id="{9A7E9792-FE03-43D9-9ABA-121947C9A3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676400"/>
                        <a:ext cx="7315200" cy="381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>
            <a:extLst>
              <a:ext uri="{FF2B5EF4-FFF2-40B4-BE49-F238E27FC236}">
                <a16:creationId xmlns:a16="http://schemas.microsoft.com/office/drawing/2014/main" id="{439D7AC4-02F4-4E85-87EB-87EC1FCF4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7346" name="Object 1">
            <a:extLst>
              <a:ext uri="{FF2B5EF4-FFF2-40B4-BE49-F238E27FC236}">
                <a16:creationId xmlns:a16="http://schemas.microsoft.com/office/drawing/2014/main" id="{4CF90BA6-185E-4FD4-AE7E-84B790DBEE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1905000"/>
          <a:ext cx="770255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5638255" imgH="3126641" progId="ChemDraw.Document.6.0">
                  <p:embed/>
                </p:oleObj>
              </mc:Choice>
              <mc:Fallback>
                <p:oleObj name="CS ChemDraw Drawing" r:id="rId3" imgW="5638255" imgH="3126641" progId="ChemDraw.Document.6.0">
                  <p:embed/>
                  <p:pic>
                    <p:nvPicPr>
                      <p:cNvPr id="57346" name="Object 1">
                        <a:extLst>
                          <a:ext uri="{FF2B5EF4-FFF2-40B4-BE49-F238E27FC236}">
                            <a16:creationId xmlns:a16="http://schemas.microsoft.com/office/drawing/2014/main" id="{4CF90BA6-185E-4FD4-AE7E-84B790DBEE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905000"/>
                        <a:ext cx="770255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3">
            <a:extLst>
              <a:ext uri="{FF2B5EF4-FFF2-40B4-BE49-F238E27FC236}">
                <a16:creationId xmlns:a16="http://schemas.microsoft.com/office/drawing/2014/main" id="{0CE7813F-5200-4BE3-8541-EBA5E96C1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28601"/>
            <a:ext cx="8458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An amplification of the orthosteric agonist's effect induced by PAM  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>
            <a:extLst>
              <a:ext uri="{FF2B5EF4-FFF2-40B4-BE49-F238E27FC236}">
                <a16:creationId xmlns:a16="http://schemas.microsoft.com/office/drawing/2014/main" id="{3DE0BA84-5591-432D-B0A0-93C6A9771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8370" name="Object 1">
            <a:extLst>
              <a:ext uri="{FF2B5EF4-FFF2-40B4-BE49-F238E27FC236}">
                <a16:creationId xmlns:a16="http://schemas.microsoft.com/office/drawing/2014/main" id="{9911CF9C-2948-459D-8120-602CD5BAA3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1" y="1371600"/>
          <a:ext cx="71786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4900777" imgH="3123671" progId="ChemDraw.Document.6.0">
                  <p:embed/>
                </p:oleObj>
              </mc:Choice>
              <mc:Fallback>
                <p:oleObj name="CS ChemDraw Drawing" r:id="rId3" imgW="4900777" imgH="3123671" progId="ChemDraw.Document.6.0">
                  <p:embed/>
                  <p:pic>
                    <p:nvPicPr>
                      <p:cNvPr id="58370" name="Object 1">
                        <a:extLst>
                          <a:ext uri="{FF2B5EF4-FFF2-40B4-BE49-F238E27FC236}">
                            <a16:creationId xmlns:a16="http://schemas.microsoft.com/office/drawing/2014/main" id="{9911CF9C-2948-459D-8120-602CD5BAA3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1" y="1371600"/>
                        <a:ext cx="7178675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2" name="Rectangle 3">
            <a:extLst>
              <a:ext uri="{FF2B5EF4-FFF2-40B4-BE49-F238E27FC236}">
                <a16:creationId xmlns:a16="http://schemas.microsoft.com/office/drawing/2014/main" id="{B615E708-2F4C-4FDE-92A7-48FC76828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1001"/>
            <a:ext cx="7848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NAM induces reduction in the effect of orthosteric agonist </a:t>
            </a:r>
            <a:endParaRPr lang="en-US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>
            <a:extLst>
              <a:ext uri="{FF2B5EF4-FFF2-40B4-BE49-F238E27FC236}">
                <a16:creationId xmlns:a16="http://schemas.microsoft.com/office/drawing/2014/main" id="{610DC643-576E-4771-B6B7-C7B09254E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9394" name="Object 1">
            <a:extLst>
              <a:ext uri="{FF2B5EF4-FFF2-40B4-BE49-F238E27FC236}">
                <a16:creationId xmlns:a16="http://schemas.microsoft.com/office/drawing/2014/main" id="{35B40E37-BEE5-41D7-AC07-CE1F9B2DFE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52801" y="1295401"/>
          <a:ext cx="5629275" cy="503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5630967" imgH="5039390" progId="ChemDraw.Document.6.0">
                  <p:embed/>
                </p:oleObj>
              </mc:Choice>
              <mc:Fallback>
                <p:oleObj name="CS ChemDraw Drawing" r:id="rId3" imgW="5630967" imgH="5039390" progId="ChemDraw.Document.6.0">
                  <p:embed/>
                  <p:pic>
                    <p:nvPicPr>
                      <p:cNvPr id="59394" name="Object 1">
                        <a:extLst>
                          <a:ext uri="{FF2B5EF4-FFF2-40B4-BE49-F238E27FC236}">
                            <a16:creationId xmlns:a16="http://schemas.microsoft.com/office/drawing/2014/main" id="{35B40E37-BEE5-41D7-AC07-CE1F9B2DFE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1" y="1295401"/>
                        <a:ext cx="5629275" cy="5038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6" name="Rectangle 3">
            <a:extLst>
              <a:ext uri="{FF2B5EF4-FFF2-40B4-BE49-F238E27FC236}">
                <a16:creationId xmlns:a16="http://schemas.microsoft.com/office/drawing/2014/main" id="{F179C876-5E55-41A9-B054-9ADC857D9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1" y="533401"/>
            <a:ext cx="4284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Maraviroc as PAM for GPCR</a:t>
            </a:r>
            <a:endParaRPr lang="en-US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>
            <a:extLst>
              <a:ext uri="{FF2B5EF4-FFF2-40B4-BE49-F238E27FC236}">
                <a16:creationId xmlns:a16="http://schemas.microsoft.com/office/drawing/2014/main" id="{9669C35F-9DF0-4776-8ABB-4AA7D9011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0418" name="Object 1">
            <a:extLst>
              <a:ext uri="{FF2B5EF4-FFF2-40B4-BE49-F238E27FC236}">
                <a16:creationId xmlns:a16="http://schemas.microsoft.com/office/drawing/2014/main" id="{00EB7B48-B6B0-4B9E-B0D3-B39C7CF7CB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1219200"/>
          <a:ext cx="5600700" cy="471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4381140" imgH="3684593" progId="ChemDraw.Document.6.0">
                  <p:embed/>
                </p:oleObj>
              </mc:Choice>
              <mc:Fallback>
                <p:oleObj name="CS ChemDraw Drawing" r:id="rId3" imgW="4381140" imgH="3684593" progId="ChemDraw.Document.6.0">
                  <p:embed/>
                  <p:pic>
                    <p:nvPicPr>
                      <p:cNvPr id="60418" name="Object 1">
                        <a:extLst>
                          <a:ext uri="{FF2B5EF4-FFF2-40B4-BE49-F238E27FC236}">
                            <a16:creationId xmlns:a16="http://schemas.microsoft.com/office/drawing/2014/main" id="{00EB7B48-B6B0-4B9E-B0D3-B39C7CF7CB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219200"/>
                        <a:ext cx="5600700" cy="471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0" name="Rectangle 3">
            <a:extLst>
              <a:ext uri="{FF2B5EF4-FFF2-40B4-BE49-F238E27FC236}">
                <a16:creationId xmlns:a16="http://schemas.microsoft.com/office/drawing/2014/main" id="{95D3643C-AB57-4ADD-B453-3C35A08D0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1" y="381001"/>
            <a:ext cx="4410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Cinacalcet as NAM for GPCR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>
            <a:extLst>
              <a:ext uri="{FF2B5EF4-FFF2-40B4-BE49-F238E27FC236}">
                <a16:creationId xmlns:a16="http://schemas.microsoft.com/office/drawing/2014/main" id="{1E1B0EA1-2D5E-4000-89C3-931EBB743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1442" name="Object 1">
            <a:extLst>
              <a:ext uri="{FF2B5EF4-FFF2-40B4-BE49-F238E27FC236}">
                <a16:creationId xmlns:a16="http://schemas.microsoft.com/office/drawing/2014/main" id="{3133F401-A1BB-4BEA-B327-4601AC681F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1" y="1295400"/>
          <a:ext cx="6881813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S ChemDraw Drawing" r:id="rId3" imgW="5083796" imgH="3887583" progId="ChemDraw.Document.6.0">
                  <p:embed/>
                </p:oleObj>
              </mc:Choice>
              <mc:Fallback>
                <p:oleObj name="CS ChemDraw Drawing" r:id="rId3" imgW="5083796" imgH="3887583" progId="ChemDraw.Document.6.0">
                  <p:embed/>
                  <p:pic>
                    <p:nvPicPr>
                      <p:cNvPr id="61442" name="Object 1">
                        <a:extLst>
                          <a:ext uri="{FF2B5EF4-FFF2-40B4-BE49-F238E27FC236}">
                            <a16:creationId xmlns:a16="http://schemas.microsoft.com/office/drawing/2014/main" id="{3133F401-A1BB-4BEA-B327-4601AC681F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1" y="1295400"/>
                        <a:ext cx="6881813" cy="525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Rectangle 3">
            <a:extLst>
              <a:ext uri="{FF2B5EF4-FFF2-40B4-BE49-F238E27FC236}">
                <a16:creationId xmlns:a16="http://schemas.microsoft.com/office/drawing/2014/main" id="{5363D674-75DB-454B-8279-4C1A1A70E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04801"/>
            <a:ext cx="739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A diagrammatic representation of Cell surface receptor antagonists for hypertension 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76BED3-FA85-4B33-AFCE-3677ECA1F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70D838-5D5E-41A4-A872-276AAB5041F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5F66F7C-1356-4AAD-B3BF-F01062F112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203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2020-06-11T08:12:27Z</dcterms:created>
  <dcterms:modified xsi:type="dcterms:W3CDTF">2020-06-16T13:57:39Z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