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63" r:id="rId5"/>
    <p:sldId id="364" r:id="rId6"/>
    <p:sldId id="365" r:id="rId7"/>
    <p:sldId id="366" r:id="rId8"/>
    <p:sldId id="367" r:id="rId9"/>
    <p:sldId id="368" r:id="rId10"/>
    <p:sldId id="369" r:id="rId11"/>
    <p:sldId id="370" r:id="rId12"/>
    <p:sldId id="371" r:id="rId13"/>
    <p:sldId id="372" r:id="rId14"/>
    <p:sldId id="373" r:id="rId15"/>
    <p:sldId id="374" r:id="rId16"/>
    <p:sldId id="37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552591-DD09-420C-84F1-ABDA308B781D}" v="4" dt="2020-06-16T14:02:34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ppal, Swati" userId="365464e5-ff76-4f3a-bc3c-8e1ab029e32d" providerId="ADAL" clId="{7E552591-DD09-420C-84F1-ABDA308B781D}"/>
    <pc:docChg chg="addSld modSld modMainMaster">
      <pc:chgData name="Uppal, Swati" userId="365464e5-ff76-4f3a-bc3c-8e1ab029e32d" providerId="ADAL" clId="{7E552591-DD09-420C-84F1-ABDA308B781D}" dt="2020-06-16T14:02:37.507" v="5" actId="1076"/>
      <pc:docMkLst>
        <pc:docMk/>
      </pc:docMkLst>
      <pc:sldChg chg="addSp modSp">
        <pc:chgData name="Uppal, Swati" userId="365464e5-ff76-4f3a-bc3c-8e1ab029e32d" providerId="ADAL" clId="{7E552591-DD09-420C-84F1-ABDA308B781D}" dt="2020-06-16T14:02:17.689" v="3" actId="1076"/>
        <pc:sldMkLst>
          <pc:docMk/>
          <pc:sldMk cId="0" sldId="363"/>
        </pc:sldMkLst>
        <pc:spChg chg="mod">
          <ac:chgData name="Uppal, Swati" userId="365464e5-ff76-4f3a-bc3c-8e1ab029e32d" providerId="ADAL" clId="{7E552591-DD09-420C-84F1-ABDA308B781D}" dt="2020-06-16T14:01:55.820" v="1" actId="1076"/>
          <ac:spMkLst>
            <pc:docMk/>
            <pc:sldMk cId="0" sldId="363"/>
            <ac:spMk id="131075" creationId="{9170630D-755A-4A24-B8ED-68743A890783}"/>
          </ac:spMkLst>
        </pc:spChg>
        <pc:picChg chg="add mod">
          <ac:chgData name="Uppal, Swati" userId="365464e5-ff76-4f3a-bc3c-8e1ab029e32d" providerId="ADAL" clId="{7E552591-DD09-420C-84F1-ABDA308B781D}" dt="2020-06-16T14:02:17.689" v="3" actId="1076"/>
          <ac:picMkLst>
            <pc:docMk/>
            <pc:sldMk cId="0" sldId="363"/>
            <ac:picMk id="3" creationId="{F4E50867-FB78-474C-809C-43455810E275}"/>
          </ac:picMkLst>
        </pc:picChg>
      </pc:sldChg>
      <pc:sldChg chg="add">
        <pc:chgData name="Uppal, Swati" userId="365464e5-ff76-4f3a-bc3c-8e1ab029e32d" providerId="ADAL" clId="{7E552591-DD09-420C-84F1-ABDA308B781D}" dt="2020-06-16T14:01:11.344" v="0"/>
        <pc:sldMkLst>
          <pc:docMk/>
          <pc:sldMk cId="0" sldId="375"/>
        </pc:sldMkLst>
      </pc:sldChg>
      <pc:sldMasterChg chg="modSldLayout">
        <pc:chgData name="Uppal, Swati" userId="365464e5-ff76-4f3a-bc3c-8e1ab029e32d" providerId="ADAL" clId="{7E552591-DD09-420C-84F1-ABDA308B781D}" dt="2020-06-16T14:02:37.507" v="5" actId="1076"/>
        <pc:sldMasterMkLst>
          <pc:docMk/>
          <pc:sldMasterMk cId="3166057913" sldId="2147483648"/>
        </pc:sldMasterMkLst>
        <pc:sldLayoutChg chg="addSp modSp">
          <pc:chgData name="Uppal, Swati" userId="365464e5-ff76-4f3a-bc3c-8e1ab029e32d" providerId="ADAL" clId="{7E552591-DD09-420C-84F1-ABDA308B781D}" dt="2020-06-16T14:02:37.507" v="5" actId="1076"/>
          <pc:sldLayoutMkLst>
            <pc:docMk/>
            <pc:sldMasterMk cId="3166057913" sldId="2147483648"/>
            <pc:sldLayoutMk cId="3544774043" sldId="2147483655"/>
          </pc:sldLayoutMkLst>
          <pc:picChg chg="add mod">
            <ac:chgData name="Uppal, Swati" userId="365464e5-ff76-4f3a-bc3c-8e1ab029e32d" providerId="ADAL" clId="{7E552591-DD09-420C-84F1-ABDA308B781D}" dt="2020-06-16T14:02:37.507" v="5" actId="1076"/>
            <ac:picMkLst>
              <pc:docMk/>
              <pc:sldMasterMk cId="3166057913" sldId="2147483648"/>
              <pc:sldLayoutMk cId="3544774043" sldId="2147483655"/>
              <ac:picMk id="6" creationId="{94770A4C-8B41-48BA-97B6-CF9D772284AF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2B58E-C2D3-4D7E-A32A-685CBD0EFB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D1B8CC-FB42-44CB-89FC-DCBBA0B557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88239-16D1-42F1-A570-94FF5AF62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ED953-3F3E-45F2-A42C-28097D757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C43CD-1335-427E-AD72-B15E7CBF7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1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E353B-A9FF-4988-B193-D795021BF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59B383-D97B-4957-B200-2A276AB483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D76F4-2893-451C-9492-E0627159E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50FA9-C9E9-4E75-A583-4A7384322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DDA2F-1BA2-4525-9050-B433F4EDF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447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073815-70D4-4E86-B703-54578C345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8793B4-C628-49C0-9242-41EDA5C1E7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8FB24-3325-46D2-9BE3-518071661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0EDCA-E320-4C0C-88F3-A49739052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AC930-6972-46A9-A7D9-788F10CDC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78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60BB3-84F4-4293-AB6F-BF761578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3A57C-A738-4957-AA3B-9CA0D34DB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60A94-E810-4C1A-B31E-3637354F6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F2E4B-D57C-4210-A616-4945CDACD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3495A-6D66-424D-B315-2BFF495A5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795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BA80B-2B6C-4023-AC56-D68D1FEB5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4DEA1-87EE-4E88-BC67-AF82E2B6A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EAEB4-175D-4042-83C3-3AF0E1D19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46F2E-7AF9-4069-AB02-9F93F52BB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1E646-A50B-4EB7-9EA0-14FD0BC26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2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B0638-C959-479F-86C0-2A9D25C7D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236BF-2D7C-45E4-8A31-DCFE19DAA9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15B1FB-D716-42FF-A687-BEDF099F04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F764EC-E70D-4A55-AE11-2D7A965B3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88F6BB-9AD2-44C4-B5F3-7F5D0C4B7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D54A6-8617-4082-8FA2-E7667426C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73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660BC-1E00-4016-9DE7-02BF867E2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BEFB5-F685-4CFD-B8B1-96057657A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01AF7D-5C36-4AD1-BB50-5A111FBFDC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0BEFDA-24E6-480E-88F2-2B8F5CE87A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4249E1-8B72-4C29-BAA7-708C07A73D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3B6665-0CB1-406B-8F36-96A031B33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9C798C-BF75-40F4-9A08-079C1610A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8AA961-0877-4FC9-8E3B-605AC5375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63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E4606-2807-4ACE-AAE3-1829AC97F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EEC624-EE0C-4712-A652-DB17BDF01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02B60-6776-4B5E-9CFB-479C4CB1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D94D6C-B6EF-440B-AE64-F9B0CFCCC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0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00F014-636B-4329-89F3-0E8B12425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8A4844-90C6-4949-BC46-760B8B6A0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C0BEC9-F6D3-4DB0-9EBB-E619B3B3C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770A4C-8B41-48BA-97B6-CF9D772284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75" y="6426200"/>
            <a:ext cx="1495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77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38F44-A851-447B-B80A-60952AA51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43216-B07A-48BB-B545-819914D0D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867A98-95D4-43F8-8827-B9046F19B2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53B501-1B3A-411A-8243-273D1CCD6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F5203-17C6-4059-9A47-ED8F2B76F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670067-D4F3-4F34-A26E-C7E486C5A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67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E24F-7094-4836-ACB4-4CBA272FF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D6E9EE-DFF1-4D29-A03B-2555EC8A3F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E80288-FBC7-4E9F-B9F6-D9AA616665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9D603-CC0A-4D36-BC50-831205F17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C35CA2-D477-45ED-AF22-875E98AEE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C8CA6A-5621-4522-ACA2-C5DFBBE9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727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55424B-DE4C-4348-AA5B-8B254B0B4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34AF0-E4E4-4BB7-8658-72C3A0422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4AA83-1564-4EE3-9BEE-CAAA6A593D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A2332-B63E-46DA-9197-B9921D23D75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B1E48-A4B6-4536-941E-5991426403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E3028-F880-48FE-A401-C07C1340CF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6DB85-A6B1-47D8-9D5F-CD0DFA6D8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5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azon.in/Introduction-Medicinal-Chemistry-Bijoy-Kundu-ebook/dp/B0882YMV3F/ref=sr_1_1?crid=2C6NO3KVCFRWH&amp;dchild=1&amp;keywords=medicinal+chemistry+bijoy+kundu&amp;qid=1592314923&amp;sprefix=medicinal+chemistry+bijoy%2Caps%2C305&amp;sr=8-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3">
            <a:extLst>
              <a:ext uri="{FF2B5EF4-FFF2-40B4-BE49-F238E27FC236}">
                <a16:creationId xmlns:a16="http://schemas.microsoft.com/office/drawing/2014/main" id="{282363F9-411B-4F04-BE95-3A5DF140F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14400"/>
            <a:ext cx="7162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AN </a:t>
            </a:r>
          </a:p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INTRODUCTION TO        MEDICINAL  CHEMISTRY</a:t>
            </a:r>
          </a:p>
        </p:txBody>
      </p:sp>
      <p:sp>
        <p:nvSpPr>
          <p:cNvPr id="131075" name="TextBox 7">
            <a:extLst>
              <a:ext uri="{FF2B5EF4-FFF2-40B4-BE49-F238E27FC236}">
                <a16:creationId xmlns:a16="http://schemas.microsoft.com/office/drawing/2014/main" id="{9170630D-755A-4A24-B8ED-68743A890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" y="6172201"/>
            <a:ext cx="2178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latin typeface="Calibri" panose="020F0502020204030204" pitchFamily="34" charset="0"/>
              </a:rPr>
              <a:t>Dr. Bijoy Kundu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A08B22-C224-4A62-9650-F35F9F80AAE5}"/>
              </a:ext>
            </a:extLst>
          </p:cNvPr>
          <p:cNvSpPr/>
          <p:nvPr/>
        </p:nvSpPr>
        <p:spPr bwMode="auto">
          <a:xfrm rot="10800000">
            <a:off x="1854200" y="2768600"/>
            <a:ext cx="762000" cy="2514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1077" name="TextBox 9">
            <a:extLst>
              <a:ext uri="{FF2B5EF4-FFF2-40B4-BE49-F238E27FC236}">
                <a16:creationId xmlns:a16="http://schemas.microsoft.com/office/drawing/2014/main" id="{D7382AFF-B6B4-4B20-A71C-8990C504542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0300" y="37465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anose="020F0502020204030204" pitchFamily="34" charset="0"/>
              </a:rPr>
              <a:t>Wiley India</a:t>
            </a:r>
          </a:p>
        </p:txBody>
      </p:sp>
      <p:sp>
        <p:nvSpPr>
          <p:cNvPr id="131078" name="TextBox 8">
            <a:extLst>
              <a:ext uri="{FF2B5EF4-FFF2-40B4-BE49-F238E27FC236}">
                <a16:creationId xmlns:a16="http://schemas.microsoft.com/office/drawing/2014/main" id="{55B0E885-1F89-4237-9CB1-BA9520F50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1" y="3429001"/>
            <a:ext cx="2505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 b="1">
                <a:latin typeface="Calibri" panose="020F0502020204030204" pitchFamily="34" charset="0"/>
              </a:rPr>
              <a:t>Chapter 11</a:t>
            </a:r>
          </a:p>
        </p:txBody>
      </p:sp>
      <p:sp>
        <p:nvSpPr>
          <p:cNvPr id="131079" name="Rectangle 1">
            <a:extLst>
              <a:ext uri="{FF2B5EF4-FFF2-40B4-BE49-F238E27FC236}">
                <a16:creationId xmlns:a16="http://schemas.microsoft.com/office/drawing/2014/main" id="{9718CF2B-1772-4E2A-87F6-74AE9FE6B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191000"/>
            <a:ext cx="556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B050"/>
                </a:solidFill>
              </a:rPr>
              <a:t>Drug-Target Interactions</a:t>
            </a:r>
            <a:endParaRPr lang="en-US" altLang="en-US" sz="3200">
              <a:solidFill>
                <a:srgbClr val="00B05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E50867-FB78-474C-809C-43455810E2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900" y="6222207"/>
            <a:ext cx="1495425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1">
            <a:extLst>
              <a:ext uri="{FF2B5EF4-FFF2-40B4-BE49-F238E27FC236}">
                <a16:creationId xmlns:a16="http://schemas.microsoft.com/office/drawing/2014/main" id="{9B0EA7A1-B5D7-4403-B901-3203D91241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304801"/>
            <a:ext cx="8915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Role of CYPs in metabolism: A typical CYP mediated biotransformation</a:t>
            </a:r>
            <a:endParaRPr lang="en-US" altLang="en-US" sz="2400"/>
          </a:p>
        </p:txBody>
      </p:sp>
      <p:sp>
        <p:nvSpPr>
          <p:cNvPr id="73732" name="Rectangle 2">
            <a:extLst>
              <a:ext uri="{FF2B5EF4-FFF2-40B4-BE49-F238E27FC236}">
                <a16:creationId xmlns:a16="http://schemas.microsoft.com/office/drawing/2014/main" id="{E9FD75D3-E018-4951-898F-A14F70304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3730" name="Object 1">
            <a:extLst>
              <a:ext uri="{FF2B5EF4-FFF2-40B4-BE49-F238E27FC236}">
                <a16:creationId xmlns:a16="http://schemas.microsoft.com/office/drawing/2014/main" id="{59A964BE-A308-4AFA-8FCA-FC4CF836CA4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48000" y="1524000"/>
          <a:ext cx="6324600" cy="501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S ChemDraw Drawing" r:id="rId3" imgW="3135903" imgH="2488518" progId="ChemDraw.Document.6.0">
                  <p:embed/>
                </p:oleObj>
              </mc:Choice>
              <mc:Fallback>
                <p:oleObj name="CS ChemDraw Drawing" r:id="rId3" imgW="3135903" imgH="2488518" progId="ChemDraw.Document.6.0">
                  <p:embed/>
                  <p:pic>
                    <p:nvPicPr>
                      <p:cNvPr id="73730" name="Object 1">
                        <a:extLst>
                          <a:ext uri="{FF2B5EF4-FFF2-40B4-BE49-F238E27FC236}">
                            <a16:creationId xmlns:a16="http://schemas.microsoft.com/office/drawing/2014/main" id="{59A964BE-A308-4AFA-8FCA-FC4CF836CA4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524000"/>
                        <a:ext cx="6324600" cy="5018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TextBox 1">
            <a:extLst>
              <a:ext uri="{FF2B5EF4-FFF2-40B4-BE49-F238E27FC236}">
                <a16:creationId xmlns:a16="http://schemas.microsoft.com/office/drawing/2014/main" id="{A259451D-4E72-461E-8444-85042ACBC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1" y="457201"/>
            <a:ext cx="5859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Pharmacokinetic drug-drug interaction</a:t>
            </a:r>
          </a:p>
        </p:txBody>
      </p:sp>
      <p:sp>
        <p:nvSpPr>
          <p:cNvPr id="74757" name="Rectangle 2">
            <a:extLst>
              <a:ext uri="{FF2B5EF4-FFF2-40B4-BE49-F238E27FC236}">
                <a16:creationId xmlns:a16="http://schemas.microsoft.com/office/drawing/2014/main" id="{07EFA9FA-2BFA-4333-B28A-F5BFE41F01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4754" name="Object 1">
            <a:extLst>
              <a:ext uri="{FF2B5EF4-FFF2-40B4-BE49-F238E27FC236}">
                <a16:creationId xmlns:a16="http://schemas.microsoft.com/office/drawing/2014/main" id="{FF78C87C-5D7E-4CA1-8F34-2B92D1B1CEF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81200" y="1600200"/>
          <a:ext cx="816133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S ChemDraw Drawing" r:id="rId3" imgW="6275585" imgH="1500831" progId="ChemDraw.Document.6.0">
                  <p:embed/>
                </p:oleObj>
              </mc:Choice>
              <mc:Fallback>
                <p:oleObj name="CS ChemDraw Drawing" r:id="rId3" imgW="6275585" imgH="1500831" progId="ChemDraw.Document.6.0">
                  <p:embed/>
                  <p:pic>
                    <p:nvPicPr>
                      <p:cNvPr id="74754" name="Object 1">
                        <a:extLst>
                          <a:ext uri="{FF2B5EF4-FFF2-40B4-BE49-F238E27FC236}">
                            <a16:creationId xmlns:a16="http://schemas.microsoft.com/office/drawing/2014/main" id="{FF78C87C-5D7E-4CA1-8F34-2B92D1B1CE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600200"/>
                        <a:ext cx="8161338" cy="198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8" name="Rectangle 4">
            <a:extLst>
              <a:ext uri="{FF2B5EF4-FFF2-40B4-BE49-F238E27FC236}">
                <a16:creationId xmlns:a16="http://schemas.microsoft.com/office/drawing/2014/main" id="{D3516D3E-0038-426E-BF4B-7DCB85797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4755" name="Object 3">
            <a:extLst>
              <a:ext uri="{FF2B5EF4-FFF2-40B4-BE49-F238E27FC236}">
                <a16:creationId xmlns:a16="http://schemas.microsoft.com/office/drawing/2014/main" id="{B11C5B90-69C9-447E-B9C6-9812FC8B87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81201" y="4191001"/>
          <a:ext cx="8221663" cy="198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CS ChemDraw Drawing" r:id="rId5" imgW="5264927" imgH="1272197" progId="ChemDraw.Document.6.0">
                  <p:embed/>
                </p:oleObj>
              </mc:Choice>
              <mc:Fallback>
                <p:oleObj name="CS ChemDraw Drawing" r:id="rId5" imgW="5264927" imgH="1272197" progId="ChemDraw.Document.6.0">
                  <p:embed/>
                  <p:pic>
                    <p:nvPicPr>
                      <p:cNvPr id="74755" name="Object 3">
                        <a:extLst>
                          <a:ext uri="{FF2B5EF4-FFF2-40B4-BE49-F238E27FC236}">
                            <a16:creationId xmlns:a16="http://schemas.microsoft.com/office/drawing/2014/main" id="{B11C5B90-69C9-447E-B9C6-9812FC8B87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1" y="4191001"/>
                        <a:ext cx="8221663" cy="198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2">
            <a:extLst>
              <a:ext uri="{FF2B5EF4-FFF2-40B4-BE49-F238E27FC236}">
                <a16:creationId xmlns:a16="http://schemas.microsoft.com/office/drawing/2014/main" id="{FB45DFD3-A8DE-4061-BC1B-4CCA796D0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5778" name="Object 1">
            <a:extLst>
              <a:ext uri="{FF2B5EF4-FFF2-40B4-BE49-F238E27FC236}">
                <a16:creationId xmlns:a16="http://schemas.microsoft.com/office/drawing/2014/main" id="{A33CB6EB-0C7C-4081-BE64-4645DDBD5A5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52801" y="1212850"/>
          <a:ext cx="5838825" cy="541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CS ChemDraw Drawing" r:id="rId3" imgW="4999845" imgH="4640158" progId="ChemDraw.Document.6.0">
                  <p:embed/>
                </p:oleObj>
              </mc:Choice>
              <mc:Fallback>
                <p:oleObj name="CS ChemDraw Drawing" r:id="rId3" imgW="4999845" imgH="4640158" progId="ChemDraw.Document.6.0">
                  <p:embed/>
                  <p:pic>
                    <p:nvPicPr>
                      <p:cNvPr id="75778" name="Object 1">
                        <a:extLst>
                          <a:ext uri="{FF2B5EF4-FFF2-40B4-BE49-F238E27FC236}">
                            <a16:creationId xmlns:a16="http://schemas.microsoft.com/office/drawing/2014/main" id="{A33CB6EB-0C7C-4081-BE64-4645DDBD5A5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1" y="1212850"/>
                        <a:ext cx="5838825" cy="541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0" name="Rectangle 3">
            <a:extLst>
              <a:ext uri="{FF2B5EF4-FFF2-40B4-BE49-F238E27FC236}">
                <a16:creationId xmlns:a16="http://schemas.microsoft.com/office/drawing/2014/main" id="{1D3A0396-08B5-405E-B14B-FFE4D02DE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152401"/>
            <a:ext cx="6858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Diagrammatic representation of drug excretion</a:t>
            </a:r>
            <a:endParaRPr lang="en-US" altLang="en-US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E2959A9E-5A2A-4DC0-8DA0-C41240825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52663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hlinkClick r:id="rId2"/>
              </a:rPr>
              <a:t>https://www.amazon.in/Introduction-Medicinal-Chemistry-Bijoy-Kundu-ebook/dp/B0882YMV3F/ref=sr_1_1?crid=2C6NO3KVCFRWH&amp;dchild=1&amp;keywords=medicinal+chemistry+bijoy+kundu&amp;qid=1592314923&amp;sprefix=medicinal+chemistry+bijoy%2Caps%2C305&amp;sr=8-1</a:t>
            </a:r>
            <a:endParaRPr lang="en-US" altLang="en-US"/>
          </a:p>
        </p:txBody>
      </p:sp>
      <p:sp>
        <p:nvSpPr>
          <p:cNvPr id="17411" name="TextBox 3">
            <a:extLst>
              <a:ext uri="{FF2B5EF4-FFF2-40B4-BE49-F238E27FC236}">
                <a16:creationId xmlns:a16="http://schemas.microsoft.com/office/drawing/2014/main" id="{B45D978D-55DE-4CEB-A682-78EE6D4E1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914401"/>
            <a:ext cx="632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 dirty="0"/>
              <a:t>Link to buy the Book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A85C4C35-F098-4A0A-8FE0-F3CE27C19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381000"/>
            <a:ext cx="8534400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200" dirty="0">
                <a:latin typeface="Arial" charset="0"/>
                <a:cs typeface="Arial" charset="0"/>
              </a:rPr>
              <a:t>Pharmacokinetics deals with absorption (A), distribution (D), metabolism (M), and excretion (E).</a:t>
            </a:r>
          </a:p>
          <a:p>
            <a:pPr algn="just"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US" sz="2200" dirty="0">
                <a:latin typeface="Arial" charset="0"/>
                <a:cs typeface="Arial" charset="0"/>
              </a:rPr>
              <a:t>Affect of physiological barriers on drugs:</a:t>
            </a:r>
          </a:p>
          <a:p>
            <a:pPr algn="just"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US" sz="2200" dirty="0">
                <a:latin typeface="Arial" charset="0"/>
                <a:cs typeface="Arial" charset="0"/>
              </a:rPr>
              <a:t>         Gastro-intestinal region as physiological barriers </a:t>
            </a:r>
          </a:p>
          <a:p>
            <a:pPr algn="just">
              <a:defRPr/>
            </a:pPr>
            <a:r>
              <a:rPr lang="en-US" sz="2200" dirty="0">
                <a:latin typeface="Arial" charset="0"/>
                <a:cs typeface="Arial" charset="0"/>
              </a:rPr>
              <a:t>         Liver as a physiological barrier</a:t>
            </a:r>
          </a:p>
          <a:p>
            <a:pPr algn="just">
              <a:defRPr/>
            </a:pPr>
            <a:r>
              <a:rPr lang="en-US" sz="2200" dirty="0">
                <a:latin typeface="Arial" charset="0"/>
                <a:cs typeface="Arial" charset="0"/>
              </a:rPr>
              <a:t>         Physiological barriers during systemic circulation</a:t>
            </a:r>
          </a:p>
          <a:p>
            <a:pPr algn="just">
              <a:defRPr/>
            </a:pPr>
            <a:r>
              <a:rPr lang="en-US" sz="2200" dirty="0">
                <a:latin typeface="Arial" charset="0"/>
                <a:cs typeface="Arial" charset="0"/>
              </a:rPr>
              <a:t>         Aqueous/lipid environments as physiological barriers </a:t>
            </a:r>
          </a:p>
          <a:p>
            <a:pPr algn="just">
              <a:defRPr/>
            </a:pPr>
            <a:r>
              <a:rPr lang="en-US" sz="2200" dirty="0">
                <a:latin typeface="Arial" charset="0"/>
                <a:cs typeface="Arial" charset="0"/>
              </a:rPr>
              <a:t>         pH of the aqueous environment as physiological barrier</a:t>
            </a:r>
          </a:p>
          <a:p>
            <a:pPr marL="693738" algn="just">
              <a:defRPr/>
            </a:pPr>
            <a:r>
              <a:rPr lang="en-US" sz="2200" dirty="0">
                <a:latin typeface="Arial" charset="0"/>
                <a:cs typeface="Arial" charset="0"/>
              </a:rPr>
              <a:t>Affect of physico-chemical properties of drugs/test compounds on ADMET .</a:t>
            </a:r>
          </a:p>
          <a:p>
            <a:pPr marL="693738" algn="just"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US" sz="2200" dirty="0">
                <a:latin typeface="Arial" charset="0"/>
                <a:cs typeface="Arial" charset="0"/>
              </a:rPr>
              <a:t>Kinetics of ADME:</a:t>
            </a:r>
          </a:p>
          <a:p>
            <a:pPr marL="628650" indent="-57150" algn="just">
              <a:defRPr/>
            </a:pPr>
            <a:r>
              <a:rPr lang="en-US" sz="2200" u="sng" dirty="0">
                <a:latin typeface="Arial" charset="0"/>
                <a:cs typeface="Arial" charset="0"/>
              </a:rPr>
              <a:t> Absorption</a:t>
            </a:r>
            <a:r>
              <a:rPr lang="en-US" sz="2200" dirty="0">
                <a:latin typeface="Arial" charset="0"/>
                <a:cs typeface="Arial" charset="0"/>
              </a:rPr>
              <a:t>: Calculation of bioavailability, drug plasma concentration versus    time curve (AUC), Absolute bioavailability, relative bioavailability, calculation of clearance (C</a:t>
            </a:r>
            <a:r>
              <a:rPr lang="en-US" sz="2200" baseline="-25000" dirty="0">
                <a:latin typeface="Arial" charset="0"/>
                <a:cs typeface="Arial" charset="0"/>
              </a:rPr>
              <a:t>L</a:t>
            </a:r>
            <a:r>
              <a:rPr lang="en-US" sz="2200" dirty="0">
                <a:latin typeface="Arial" charset="0"/>
                <a:cs typeface="Arial" charset="0"/>
              </a:rPr>
              <a:t>) using bioavailability/AUC data</a:t>
            </a:r>
            <a:r>
              <a:rPr lang="en-US" sz="2400" dirty="0">
                <a:latin typeface="Arial" charset="0"/>
                <a:cs typeface="Arial" charset="0"/>
              </a:rPr>
              <a:t>. 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EEB6DD6-4C16-41E8-B13E-802793EF5849}"/>
              </a:ext>
            </a:extLst>
          </p:cNvPr>
          <p:cNvSpPr/>
          <p:nvPr/>
        </p:nvSpPr>
        <p:spPr>
          <a:xfrm>
            <a:off x="1752600" y="228600"/>
            <a:ext cx="8610600" cy="63706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400" dirty="0">
                <a:latin typeface="Arial" charset="0"/>
                <a:cs typeface="Arial" charset="0"/>
              </a:rPr>
              <a:t>Kinetics of ADME </a:t>
            </a:r>
            <a:r>
              <a:rPr lang="en-US" sz="2400" dirty="0" err="1">
                <a:latin typeface="Arial" charset="0"/>
                <a:cs typeface="Arial" charset="0"/>
              </a:rPr>
              <a:t>contd</a:t>
            </a:r>
            <a:r>
              <a:rPr lang="en-US" sz="2400" dirty="0">
                <a:latin typeface="Arial" charset="0"/>
                <a:cs typeface="Arial" charset="0"/>
              </a:rPr>
              <a:t>:</a:t>
            </a:r>
          </a:p>
          <a:p>
            <a:pPr marL="693738" algn="just"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US" sz="2400" u="sng" dirty="0">
                <a:latin typeface="Arial" charset="0"/>
                <a:cs typeface="Arial" charset="0"/>
              </a:rPr>
              <a:t>Distribution</a:t>
            </a:r>
            <a:r>
              <a:rPr lang="en-US" sz="2400" dirty="0">
                <a:latin typeface="Arial" charset="0"/>
                <a:cs typeface="Arial" charset="0"/>
              </a:rPr>
              <a:t>: Volume of Distribution, therapeutic implication of V</a:t>
            </a:r>
            <a:r>
              <a:rPr lang="en-US" sz="2400" baseline="-25000" dirty="0">
                <a:latin typeface="Arial" charset="0"/>
                <a:cs typeface="Arial" charset="0"/>
              </a:rPr>
              <a:t>d</a:t>
            </a:r>
            <a:r>
              <a:rPr lang="en-US" sz="2400" dirty="0">
                <a:latin typeface="Arial" charset="0"/>
                <a:cs typeface="Arial" charset="0"/>
              </a:rPr>
              <a:t> values, one and two-compartment pharmacokinetic compartment models</a:t>
            </a:r>
          </a:p>
          <a:p>
            <a:pPr algn="just">
              <a:defRPr/>
            </a:pPr>
            <a:endParaRPr lang="en-US" sz="2400" u="sng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US" sz="2400" u="sng" dirty="0">
                <a:latin typeface="Arial" charset="0"/>
                <a:cs typeface="Arial" charset="0"/>
              </a:rPr>
              <a:t>Metabolism</a:t>
            </a:r>
            <a:r>
              <a:rPr lang="en-US" sz="2400" dirty="0">
                <a:latin typeface="Arial" charset="0"/>
                <a:cs typeface="Arial" charset="0"/>
              </a:rPr>
              <a:t>: Therapeutic implication of biotransformation, role of CYPs in metabolism, redox partners cytochrome P450-reductase (CPR) and cytochrome b5 (b5), pharmacokinetic drug-drug interaction (DDI) owing to inhibition and induction of CYPs</a:t>
            </a:r>
          </a:p>
          <a:p>
            <a:pPr algn="just">
              <a:defRPr/>
            </a:pPr>
            <a:endParaRPr lang="en-US" sz="2400" u="sng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US" sz="2400" u="sng" dirty="0">
                <a:latin typeface="Arial" charset="0"/>
                <a:cs typeface="Arial" charset="0"/>
              </a:rPr>
              <a:t>Excretion</a:t>
            </a:r>
            <a:r>
              <a:rPr lang="en-US" sz="2400" dirty="0">
                <a:latin typeface="Arial" charset="0"/>
                <a:cs typeface="Arial" charset="0"/>
              </a:rPr>
              <a:t>: Excretion through kidneys, pharmacokinetic parameters for excretion, rate of elimination, drug Clearance, extraction ratio (ER) of drugs, blood flow, loading and maintenance doses and half-life.</a:t>
            </a:r>
          </a:p>
          <a:p>
            <a:pPr algn="just">
              <a:defRPr/>
            </a:pPr>
            <a:endParaRPr lang="en-US" sz="2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2">
            <a:extLst>
              <a:ext uri="{FF2B5EF4-FFF2-40B4-BE49-F238E27FC236}">
                <a16:creationId xmlns:a16="http://schemas.microsoft.com/office/drawing/2014/main" id="{BEA7F7A7-6AA2-4475-B08F-A6CBDCBB91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0658" name="Object 1">
            <a:extLst>
              <a:ext uri="{FF2B5EF4-FFF2-40B4-BE49-F238E27FC236}">
                <a16:creationId xmlns:a16="http://schemas.microsoft.com/office/drawing/2014/main" id="{27D5B351-F2F3-4C40-9383-1A779EB53A2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10001" y="1447801"/>
          <a:ext cx="5400675" cy="464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S ChemDraw Drawing" r:id="rId3" imgW="4029137" imgH="3465137" progId="ChemDraw.Document.6.0">
                  <p:embed/>
                </p:oleObj>
              </mc:Choice>
              <mc:Fallback>
                <p:oleObj name="CS ChemDraw Drawing" r:id="rId3" imgW="4029137" imgH="3465137" progId="ChemDraw.Document.6.0">
                  <p:embed/>
                  <p:pic>
                    <p:nvPicPr>
                      <p:cNvPr id="70658" name="Object 1">
                        <a:extLst>
                          <a:ext uri="{FF2B5EF4-FFF2-40B4-BE49-F238E27FC236}">
                            <a16:creationId xmlns:a16="http://schemas.microsoft.com/office/drawing/2014/main" id="{27D5B351-F2F3-4C40-9383-1A779EB53A2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1" y="1447801"/>
                        <a:ext cx="5400675" cy="4646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0" name="Rectangle 3">
            <a:extLst>
              <a:ext uri="{FF2B5EF4-FFF2-40B4-BE49-F238E27FC236}">
                <a16:creationId xmlns:a16="http://schemas.microsoft.com/office/drawing/2014/main" id="{B5CCB3B4-3A9D-4657-A9A6-82329BF02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81001"/>
            <a:ext cx="8001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000" b="1"/>
              <a:t>Gastro-intestinal region and liver as physiological barriers resisting drug absorption/bioavailability</a:t>
            </a:r>
            <a:endParaRPr lang="en-US" altLang="en-US"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1">
            <a:extLst>
              <a:ext uri="{FF2B5EF4-FFF2-40B4-BE49-F238E27FC236}">
                <a16:creationId xmlns:a16="http://schemas.microsoft.com/office/drawing/2014/main" id="{F845C432-10C6-403B-A56D-4FE5CB264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28601"/>
            <a:ext cx="8445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>
                <a:solidFill>
                  <a:srgbClr val="000000"/>
                </a:solidFill>
              </a:rPr>
              <a:t>The plasma concentration-time curve after administration of drug</a:t>
            </a:r>
          </a:p>
        </p:txBody>
      </p:sp>
      <p:sp>
        <p:nvSpPr>
          <p:cNvPr id="71684" name="Rectangle 3">
            <a:extLst>
              <a:ext uri="{FF2B5EF4-FFF2-40B4-BE49-F238E27FC236}">
                <a16:creationId xmlns:a16="http://schemas.microsoft.com/office/drawing/2014/main" id="{0E4174E0-DAF3-481D-832C-5F85F981C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1682" name="Object 2">
            <a:extLst>
              <a:ext uri="{FF2B5EF4-FFF2-40B4-BE49-F238E27FC236}">
                <a16:creationId xmlns:a16="http://schemas.microsoft.com/office/drawing/2014/main" id="{E2C8FE88-849E-4D3F-BD0B-304FDAA607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00400" y="1143000"/>
          <a:ext cx="5695950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S ChemDraw Drawing" r:id="rId3" imgW="4590075" imgH="3007870" progId="ChemDraw.Document.6.0">
                  <p:embed/>
                </p:oleObj>
              </mc:Choice>
              <mc:Fallback>
                <p:oleObj name="CS ChemDraw Drawing" r:id="rId3" imgW="4590075" imgH="3007870" progId="ChemDraw.Document.6.0">
                  <p:embed/>
                  <p:pic>
                    <p:nvPicPr>
                      <p:cNvPr id="71682" name="Object 2">
                        <a:extLst>
                          <a:ext uri="{FF2B5EF4-FFF2-40B4-BE49-F238E27FC236}">
                            <a16:creationId xmlns:a16="http://schemas.microsoft.com/office/drawing/2014/main" id="{E2C8FE88-849E-4D3F-BD0B-304FDAA607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143000"/>
                        <a:ext cx="5695950" cy="3733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5" name="Rectangle 4">
            <a:extLst>
              <a:ext uri="{FF2B5EF4-FFF2-40B4-BE49-F238E27FC236}">
                <a16:creationId xmlns:a16="http://schemas.microsoft.com/office/drawing/2014/main" id="{DA3E008D-606E-4237-8CDD-D3A98C82D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5029200"/>
            <a:ext cx="86868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en-US" sz="2000" i="1"/>
              <a:t>A number of important and crucial information pertaining to toxicology, biopharmaceutics (bioequivalency or bioavailability studies), pharmacodynamics and pharmacokinetics</a:t>
            </a:r>
            <a:r>
              <a:rPr lang="en-US" altLang="en-US" sz="2000" b="1" i="1"/>
              <a:t> </a:t>
            </a:r>
            <a:r>
              <a:rPr lang="en-US" altLang="en-US" sz="2000" i="1"/>
              <a:t>can be derived between appearance and disappearance of drug in the blood plasma from a typical AUC curve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1">
            <a:extLst>
              <a:ext uri="{FF2B5EF4-FFF2-40B4-BE49-F238E27FC236}">
                <a16:creationId xmlns:a16="http://schemas.microsoft.com/office/drawing/2014/main" id="{CB354AB2-A615-4C2F-89A4-74FD2D5B9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533400"/>
            <a:ext cx="8458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Physiological compartments within body with respective volume of each container/compartment. Distribution of drugs among them occurs until equilibrium is reached.</a:t>
            </a:r>
            <a:endParaRPr lang="en-US" altLang="en-US" sz="2400"/>
          </a:p>
        </p:txBody>
      </p:sp>
      <p:sp>
        <p:nvSpPr>
          <p:cNvPr id="72708" name="Rectangle 2">
            <a:extLst>
              <a:ext uri="{FF2B5EF4-FFF2-40B4-BE49-F238E27FC236}">
                <a16:creationId xmlns:a16="http://schemas.microsoft.com/office/drawing/2014/main" id="{BE8D7F05-CE02-46CE-BB20-0548C8A6F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2706" name="Object 1">
            <a:extLst>
              <a:ext uri="{FF2B5EF4-FFF2-40B4-BE49-F238E27FC236}">
                <a16:creationId xmlns:a16="http://schemas.microsoft.com/office/drawing/2014/main" id="{290C8513-30A1-4FE3-AA64-DBE7C9916E0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57600" y="1981201"/>
          <a:ext cx="4953000" cy="427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S ChemDraw Drawing" r:id="rId3" imgW="2279651" imgH="2012625" progId="ChemDraw.Document.6.0">
                  <p:embed/>
                </p:oleObj>
              </mc:Choice>
              <mc:Fallback>
                <p:oleObj name="CS ChemDraw Drawing" r:id="rId3" imgW="2279651" imgH="2012625" progId="ChemDraw.Document.6.0">
                  <p:embed/>
                  <p:pic>
                    <p:nvPicPr>
                      <p:cNvPr id="72706" name="Object 1">
                        <a:extLst>
                          <a:ext uri="{FF2B5EF4-FFF2-40B4-BE49-F238E27FC236}">
                            <a16:creationId xmlns:a16="http://schemas.microsoft.com/office/drawing/2014/main" id="{290C8513-30A1-4FE3-AA64-DBE7C9916E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1981201"/>
                        <a:ext cx="4953000" cy="427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1">
            <a:extLst>
              <a:ext uri="{FF2B5EF4-FFF2-40B4-BE49-F238E27FC236}">
                <a16:creationId xmlns:a16="http://schemas.microsoft.com/office/drawing/2014/main" id="{DFBC490E-320E-4799-99A5-081B8D02D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57201"/>
            <a:ext cx="3810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Pharmacokinetic models</a:t>
            </a:r>
            <a:endParaRPr lang="en-US" altLang="en-US" sz="2400"/>
          </a:p>
        </p:txBody>
      </p:sp>
      <p:pic>
        <p:nvPicPr>
          <p:cNvPr id="134147" name="Object 2">
            <a:extLst>
              <a:ext uri="{FF2B5EF4-FFF2-40B4-BE49-F238E27FC236}">
                <a16:creationId xmlns:a16="http://schemas.microsoft.com/office/drawing/2014/main" id="{60F24DA1-9063-479E-81D0-A9F7FA4E6323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34" r="-2643" b="-3246"/>
          <a:stretch>
            <a:fillRect/>
          </a:stretch>
        </p:blipFill>
        <p:spPr bwMode="auto">
          <a:xfrm>
            <a:off x="2895600" y="1524000"/>
            <a:ext cx="6400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8" name="Rectangle 3">
            <a:extLst>
              <a:ext uri="{FF2B5EF4-FFF2-40B4-BE49-F238E27FC236}">
                <a16:creationId xmlns:a16="http://schemas.microsoft.com/office/drawing/2014/main" id="{6D4E7A1F-FD76-4B39-A7CF-F77223024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5410201"/>
            <a:ext cx="8458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NZ" altLang="en-US" sz="2400" b="1"/>
              <a:t>Diagrammatic representation of central and peripheral compartments (Pharmacokinetic compartments)</a:t>
            </a:r>
            <a:endParaRPr lang="en-NZ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1">
            <a:extLst>
              <a:ext uri="{FF2B5EF4-FFF2-40B4-BE49-F238E27FC236}">
                <a16:creationId xmlns:a16="http://schemas.microsoft.com/office/drawing/2014/main" id="{CC09E98C-FAF8-4F9A-A0BC-AA4E299370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57201"/>
            <a:ext cx="8153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One-compartment model immediately after administration of drug</a:t>
            </a:r>
            <a:endParaRPr lang="en-US" altLang="en-US" sz="2400"/>
          </a:p>
        </p:txBody>
      </p:sp>
      <p:pic>
        <p:nvPicPr>
          <p:cNvPr id="135171" name="Object 7">
            <a:extLst>
              <a:ext uri="{FF2B5EF4-FFF2-40B4-BE49-F238E27FC236}">
                <a16:creationId xmlns:a16="http://schemas.microsoft.com/office/drawing/2014/main" id="{790FF0C0-95A9-482E-A7BF-4902371EB006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6" t="-447" r="-2246" b="-1698"/>
          <a:stretch>
            <a:fillRect/>
          </a:stretch>
        </p:blipFill>
        <p:spPr bwMode="auto">
          <a:xfrm>
            <a:off x="2514600" y="1828800"/>
            <a:ext cx="69342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>
            <a:extLst>
              <a:ext uri="{FF2B5EF4-FFF2-40B4-BE49-F238E27FC236}">
                <a16:creationId xmlns:a16="http://schemas.microsoft.com/office/drawing/2014/main" id="{8B7F127C-D2A8-4A36-9074-1386F56DD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533401"/>
            <a:ext cx="7391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Two compartment model after distribution equilibrium </a:t>
            </a:r>
            <a:endParaRPr lang="en-US" altLang="en-US" sz="2400"/>
          </a:p>
        </p:txBody>
      </p:sp>
      <p:pic>
        <p:nvPicPr>
          <p:cNvPr id="136195" name="Object 4">
            <a:extLst>
              <a:ext uri="{FF2B5EF4-FFF2-40B4-BE49-F238E27FC236}">
                <a16:creationId xmlns:a16="http://schemas.microsoft.com/office/drawing/2014/main" id="{AA20148A-D3D7-444F-BBA7-687C55B0C7A5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4" r="-2344" b="-1266"/>
          <a:stretch>
            <a:fillRect/>
          </a:stretch>
        </p:blipFill>
        <p:spPr bwMode="auto">
          <a:xfrm>
            <a:off x="2362200" y="1981200"/>
            <a:ext cx="7543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0382ACF6F3E44086D2264018729922" ma:contentTypeVersion="13" ma:contentTypeDescription="Create a new document." ma:contentTypeScope="" ma:versionID="5b9e252c544d3ae990b30b4a984d8907">
  <xsd:schema xmlns:xsd="http://www.w3.org/2001/XMLSchema" xmlns:xs="http://www.w3.org/2001/XMLSchema" xmlns:p="http://schemas.microsoft.com/office/2006/metadata/properties" xmlns:ns3="92719922-4334-480f-8037-6f1b65853955" xmlns:ns4="93d7a61f-0460-4e8a-9726-056213105f2e" targetNamespace="http://schemas.microsoft.com/office/2006/metadata/properties" ma:root="true" ma:fieldsID="a7bf18062634a52dc3ae41a4e694d12c" ns3:_="" ns4:_="">
    <xsd:import namespace="92719922-4334-480f-8037-6f1b65853955"/>
    <xsd:import namespace="93d7a61f-0460-4e8a-9726-056213105f2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19922-4334-480f-8037-6f1b658539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a61f-0460-4e8a-9726-056213105f2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C7DD2E-33AE-4DAA-9580-1224E9E88AD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D9BC4AC-ED8F-4EF6-BB0B-54BA4DEB7C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344CD0-156D-47DA-A308-C430875883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719922-4334-480f-8037-6f1b65853955"/>
    <ds:schemaRef ds:uri="93d7a61f-0460-4e8a-9726-056213105f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415</Words>
  <Application>Microsoft Office PowerPoint</Application>
  <PresentationFormat>Widescreen</PresentationFormat>
  <Paragraphs>39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Uppal, Swati</dc:creator>
  <cp:lastModifiedBy>Uppal, Swati</cp:lastModifiedBy>
  <cp:revision>1</cp:revision>
  <dcterms:created xsi:type="dcterms:W3CDTF">2020-06-11T08:14:11Z</dcterms:created>
  <dcterms:modified xsi:type="dcterms:W3CDTF">2020-06-16T14:02:41Z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0x010100DE0382ACF6F3E44086D2264018729922</vt:lpwstr>
  </property>
</Properties>
</file>